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Lst>
  <p:sldSz cy="59436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A003F49C-D654-4911-A35A-60B74C32C346}">
  <a:tblStyle styleId="{A003F49C-D654-4911-A35A-60B74C32C346}" styleName="Table_0"/>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1" Type="http://schemas.openxmlformats.org/officeDocument/2006/relationships/slide" Target="slides/slide36.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None/>
              <a:defRPr b="0" i="0" sz="1100" u="none" cap="none" strike="noStrike">
                <a:solidFill>
                  <a:schemeClr val="dk1"/>
                </a:solidFill>
                <a:latin typeface="Arial"/>
                <a:ea typeface="Arial"/>
                <a:cs typeface="Arial"/>
                <a:sym typeface="Arial"/>
              </a:defRPr>
            </a:lvl1pPr>
            <a:lvl2pPr indent="0" lvl="1" marL="457200" marR="0" rtl="0" algn="l">
              <a:spcBef>
                <a:spcPts val="0"/>
              </a:spcBef>
              <a:buNone/>
              <a:defRPr b="0" i="0" sz="1100" u="none" cap="none" strike="noStrike">
                <a:solidFill>
                  <a:schemeClr val="dk1"/>
                </a:solidFill>
                <a:latin typeface="Arial"/>
                <a:ea typeface="Arial"/>
                <a:cs typeface="Arial"/>
                <a:sym typeface="Arial"/>
              </a:defRPr>
            </a:lvl2pPr>
            <a:lvl3pPr indent="0" lvl="2" marL="914400" marR="0" rtl="0" algn="l">
              <a:spcBef>
                <a:spcPts val="0"/>
              </a:spcBef>
              <a:buNone/>
              <a:defRPr b="0" i="0" sz="1100" u="none" cap="none" strike="noStrike">
                <a:solidFill>
                  <a:schemeClr val="dk1"/>
                </a:solidFill>
                <a:latin typeface="Arial"/>
                <a:ea typeface="Arial"/>
                <a:cs typeface="Arial"/>
                <a:sym typeface="Arial"/>
              </a:defRPr>
            </a:lvl3pPr>
            <a:lvl4pPr indent="0" lvl="3" marL="1371600" marR="0" rtl="0" algn="l">
              <a:spcBef>
                <a:spcPts val="0"/>
              </a:spcBef>
              <a:buNone/>
              <a:defRPr b="0" i="0" sz="1100" u="none" cap="none" strike="noStrike">
                <a:solidFill>
                  <a:schemeClr val="dk1"/>
                </a:solidFill>
                <a:latin typeface="Arial"/>
                <a:ea typeface="Arial"/>
                <a:cs typeface="Arial"/>
                <a:sym typeface="Arial"/>
              </a:defRPr>
            </a:lvl4pPr>
            <a:lvl5pPr indent="0" lvl="4" marL="1828800" marR="0" rtl="0" algn="l">
              <a:spcBef>
                <a:spcPts val="0"/>
              </a:spcBef>
              <a:buNone/>
              <a:defRPr b="0" i="0" sz="1100" u="none" cap="none" strike="noStrike">
                <a:solidFill>
                  <a:schemeClr val="dk1"/>
                </a:solidFill>
                <a:latin typeface="Arial"/>
                <a:ea typeface="Arial"/>
                <a:cs typeface="Arial"/>
                <a:sym typeface="Arial"/>
              </a:defRPr>
            </a:lvl5pPr>
            <a:lvl6pPr indent="0" lvl="5" marL="2286000" marR="0" rtl="0" algn="l">
              <a:spcBef>
                <a:spcPts val="0"/>
              </a:spcBef>
              <a:buNone/>
              <a:defRPr b="0" i="0" sz="1100" u="none" cap="none" strike="noStrike">
                <a:solidFill>
                  <a:schemeClr val="dk1"/>
                </a:solidFill>
                <a:latin typeface="Arial"/>
                <a:ea typeface="Arial"/>
                <a:cs typeface="Arial"/>
                <a:sym typeface="Arial"/>
              </a:defRPr>
            </a:lvl6pPr>
            <a:lvl7pPr indent="0" lvl="6" marL="2743200" marR="0" rtl="0" algn="l">
              <a:spcBef>
                <a:spcPts val="0"/>
              </a:spcBef>
              <a:buNone/>
              <a:defRPr b="0" i="0" sz="1100" u="none" cap="none" strike="noStrike">
                <a:solidFill>
                  <a:schemeClr val="dk1"/>
                </a:solidFill>
                <a:latin typeface="Arial"/>
                <a:ea typeface="Arial"/>
                <a:cs typeface="Arial"/>
                <a:sym typeface="Arial"/>
              </a:defRPr>
            </a:lvl7pPr>
            <a:lvl8pPr indent="0" lvl="7" marL="3200400" marR="0" rtl="0" algn="l">
              <a:spcBef>
                <a:spcPts val="0"/>
              </a:spcBef>
              <a:buNone/>
              <a:defRPr b="0" i="0" sz="1100" u="none" cap="none" strike="noStrike">
                <a:solidFill>
                  <a:schemeClr val="dk1"/>
                </a:solidFill>
                <a:latin typeface="Arial"/>
                <a:ea typeface="Arial"/>
                <a:cs typeface="Arial"/>
                <a:sym typeface="Arial"/>
              </a:defRPr>
            </a:lvl8pPr>
            <a:lvl9pPr indent="0" lvl="8" marL="3657600" marR="0" rtl="0" algn="l">
              <a:spcBef>
                <a:spcPts val="0"/>
              </a:spcBef>
              <a:buNone/>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0" name="Shape 80"/>
        <p:cNvGrpSpPr/>
        <p:nvPr/>
      </p:nvGrpSpPr>
      <p:grpSpPr>
        <a:xfrm>
          <a:off x="0" y="0"/>
          <a:ext cx="0" cy="0"/>
          <a:chOff x="0" y="0"/>
          <a:chExt cx="0" cy="0"/>
        </a:xfrm>
      </p:grpSpPr>
      <p:sp>
        <p:nvSpPr>
          <p:cNvPr id="81" name="Shape 8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82" name="Shape 82"/>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158" name="Shape 158"/>
          <p:cNvSpPr/>
          <p:nvPr>
            <p:ph idx="2" type="sldImg"/>
          </p:nvPr>
        </p:nvSpPr>
        <p:spPr>
          <a:xfrm>
            <a:off x="792162" y="685800"/>
            <a:ext cx="5273674"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4" name="Shape 164"/>
        <p:cNvGrpSpPr/>
        <p:nvPr/>
      </p:nvGrpSpPr>
      <p:grpSpPr>
        <a:xfrm>
          <a:off x="0" y="0"/>
          <a:ext cx="0" cy="0"/>
          <a:chOff x="0" y="0"/>
          <a:chExt cx="0" cy="0"/>
        </a:xfrm>
      </p:grpSpPr>
      <p:sp>
        <p:nvSpPr>
          <p:cNvPr id="165" name="Shape 16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166" name="Shape 166"/>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2" name="Shape 172"/>
        <p:cNvGrpSpPr/>
        <p:nvPr/>
      </p:nvGrpSpPr>
      <p:grpSpPr>
        <a:xfrm>
          <a:off x="0" y="0"/>
          <a:ext cx="0" cy="0"/>
          <a:chOff x="0" y="0"/>
          <a:chExt cx="0" cy="0"/>
        </a:xfrm>
      </p:grpSpPr>
      <p:sp>
        <p:nvSpPr>
          <p:cNvPr id="173" name="Shape 17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174" name="Shape 174"/>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0" name="Shape 180"/>
        <p:cNvGrpSpPr/>
        <p:nvPr/>
      </p:nvGrpSpPr>
      <p:grpSpPr>
        <a:xfrm>
          <a:off x="0" y="0"/>
          <a:ext cx="0" cy="0"/>
          <a:chOff x="0" y="0"/>
          <a:chExt cx="0" cy="0"/>
        </a:xfrm>
      </p:grpSpPr>
      <p:sp>
        <p:nvSpPr>
          <p:cNvPr id="181" name="Shape 18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182" name="Shape 182"/>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8" name="Shape 188"/>
        <p:cNvGrpSpPr/>
        <p:nvPr/>
      </p:nvGrpSpPr>
      <p:grpSpPr>
        <a:xfrm>
          <a:off x="0" y="0"/>
          <a:ext cx="0" cy="0"/>
          <a:chOff x="0" y="0"/>
          <a:chExt cx="0" cy="0"/>
        </a:xfrm>
      </p:grpSpPr>
      <p:sp>
        <p:nvSpPr>
          <p:cNvPr id="189" name="Shape 189"/>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190" name="Shape 190"/>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6" name="Shape 196"/>
        <p:cNvGrpSpPr/>
        <p:nvPr/>
      </p:nvGrpSpPr>
      <p:grpSpPr>
        <a:xfrm>
          <a:off x="0" y="0"/>
          <a:ext cx="0" cy="0"/>
          <a:chOff x="0" y="0"/>
          <a:chExt cx="0" cy="0"/>
        </a:xfrm>
      </p:grpSpPr>
      <p:sp>
        <p:nvSpPr>
          <p:cNvPr id="197" name="Shape 197"/>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198" name="Shape 198"/>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4" name="Shape 204"/>
        <p:cNvGrpSpPr/>
        <p:nvPr/>
      </p:nvGrpSpPr>
      <p:grpSpPr>
        <a:xfrm>
          <a:off x="0" y="0"/>
          <a:ext cx="0" cy="0"/>
          <a:chOff x="0" y="0"/>
          <a:chExt cx="0" cy="0"/>
        </a:xfrm>
      </p:grpSpPr>
      <p:sp>
        <p:nvSpPr>
          <p:cNvPr id="205" name="Shape 205"/>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rPr lang="en-US"/>
              <a:t>This device tracks how often a person is taking medicine and it provides health keepers informed about the disease management.</a:t>
            </a:r>
          </a:p>
        </p:txBody>
      </p:sp>
      <p:sp>
        <p:nvSpPr>
          <p:cNvPr id="206" name="Shape 206"/>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2" name="Shape 212"/>
        <p:cNvGrpSpPr/>
        <p:nvPr/>
      </p:nvGrpSpPr>
      <p:grpSpPr>
        <a:xfrm>
          <a:off x="0" y="0"/>
          <a:ext cx="0" cy="0"/>
          <a:chOff x="0" y="0"/>
          <a:chExt cx="0" cy="0"/>
        </a:xfrm>
      </p:grpSpPr>
      <p:sp>
        <p:nvSpPr>
          <p:cNvPr id="213" name="Shape 213"/>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214" name="Shape 214"/>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0" name="Shape 220"/>
        <p:cNvGrpSpPr/>
        <p:nvPr/>
      </p:nvGrpSpPr>
      <p:grpSpPr>
        <a:xfrm>
          <a:off x="0" y="0"/>
          <a:ext cx="0" cy="0"/>
          <a:chOff x="0" y="0"/>
          <a:chExt cx="0" cy="0"/>
        </a:xfrm>
      </p:grpSpPr>
      <p:sp>
        <p:nvSpPr>
          <p:cNvPr id="221" name="Shape 221"/>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rPr lang="en-US"/>
              <a:t>badger are small devices which can be fixed on a wearble object. This wearable object is then place on the animals body. they either wrap it towards the neck of the animal or simple tie it to the leg.</a:t>
            </a:r>
          </a:p>
        </p:txBody>
      </p:sp>
      <p:sp>
        <p:nvSpPr>
          <p:cNvPr id="222" name="Shape 222"/>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9" name="Shape 229"/>
        <p:cNvGrpSpPr/>
        <p:nvPr/>
      </p:nvGrpSpPr>
      <p:grpSpPr>
        <a:xfrm>
          <a:off x="0" y="0"/>
          <a:ext cx="0" cy="0"/>
          <a:chOff x="0" y="0"/>
          <a:chExt cx="0" cy="0"/>
        </a:xfrm>
      </p:grpSpPr>
      <p:sp>
        <p:nvSpPr>
          <p:cNvPr id="230" name="Shape 230"/>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231" name="Shape 231"/>
          <p:cNvSpPr/>
          <p:nvPr>
            <p:ph idx="2" type="sldImg"/>
          </p:nvPr>
        </p:nvSpPr>
        <p:spPr>
          <a:xfrm>
            <a:off x="792162" y="685800"/>
            <a:ext cx="52737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6" name="Shape 86"/>
        <p:cNvGrpSpPr/>
        <p:nvPr/>
      </p:nvGrpSpPr>
      <p:grpSpPr>
        <a:xfrm>
          <a:off x="0" y="0"/>
          <a:ext cx="0" cy="0"/>
          <a:chOff x="0" y="0"/>
          <a:chExt cx="0" cy="0"/>
        </a:xfrm>
      </p:grpSpPr>
      <p:sp>
        <p:nvSpPr>
          <p:cNvPr id="87" name="Shape 8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228600" lvl="0" marL="228600" marR="0" rtl="0" algn="l">
              <a:lnSpc>
                <a:spcPct val="100000"/>
              </a:lnSpc>
              <a:spcBef>
                <a:spcPts val="0"/>
              </a:spcBef>
              <a:spcAft>
                <a:spcPts val="0"/>
              </a:spcAft>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88" name="Shape 88"/>
          <p:cNvSpPr/>
          <p:nvPr>
            <p:ph idx="2" type="sldImg"/>
          </p:nvPr>
        </p:nvSpPr>
        <p:spPr>
          <a:xfrm>
            <a:off x="792162" y="685800"/>
            <a:ext cx="5273674"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37" name="Shape 237"/>
        <p:cNvGrpSpPr/>
        <p:nvPr/>
      </p:nvGrpSpPr>
      <p:grpSpPr>
        <a:xfrm>
          <a:off x="0" y="0"/>
          <a:ext cx="0" cy="0"/>
          <a:chOff x="0" y="0"/>
          <a:chExt cx="0" cy="0"/>
        </a:xfrm>
      </p:grpSpPr>
      <p:sp>
        <p:nvSpPr>
          <p:cNvPr id="238" name="Shape 238"/>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rPr lang="en-US"/>
              <a:t>So, what is mobile sensor network?</a:t>
            </a:r>
          </a:p>
        </p:txBody>
      </p:sp>
      <p:sp>
        <p:nvSpPr>
          <p:cNvPr id="239" name="Shape 239"/>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5" name="Shape 245"/>
        <p:cNvGrpSpPr/>
        <p:nvPr/>
      </p:nvGrpSpPr>
      <p:grpSpPr>
        <a:xfrm>
          <a:off x="0" y="0"/>
          <a:ext cx="0" cy="0"/>
          <a:chOff x="0" y="0"/>
          <a:chExt cx="0" cy="0"/>
        </a:xfrm>
      </p:grpSpPr>
      <p:sp>
        <p:nvSpPr>
          <p:cNvPr id="246" name="Shape 24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247" name="Shape 247"/>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5" name="Shape 255"/>
        <p:cNvGrpSpPr/>
        <p:nvPr/>
      </p:nvGrpSpPr>
      <p:grpSpPr>
        <a:xfrm>
          <a:off x="0" y="0"/>
          <a:ext cx="0" cy="0"/>
          <a:chOff x="0" y="0"/>
          <a:chExt cx="0" cy="0"/>
        </a:xfrm>
      </p:grpSpPr>
      <p:sp>
        <p:nvSpPr>
          <p:cNvPr id="256" name="Shape 256"/>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257" name="Shape 257"/>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63" name="Shape 263"/>
        <p:cNvGrpSpPr/>
        <p:nvPr/>
      </p:nvGrpSpPr>
      <p:grpSpPr>
        <a:xfrm>
          <a:off x="0" y="0"/>
          <a:ext cx="0" cy="0"/>
          <a:chOff x="0" y="0"/>
          <a:chExt cx="0" cy="0"/>
        </a:xfrm>
      </p:grpSpPr>
      <p:sp>
        <p:nvSpPr>
          <p:cNvPr id="264" name="Shape 26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lvl="0" rtl="0">
              <a:spcBef>
                <a:spcPts val="0"/>
              </a:spcBef>
              <a:buClr>
                <a:schemeClr val="dk1"/>
              </a:buClr>
              <a:buSzPct val="25000"/>
              <a:buFont typeface="Arial"/>
              <a:buNone/>
            </a:pPr>
            <a:r>
              <a:rPr b="1" lang="en-US" sz="1800"/>
              <a:t>Star Network</a:t>
            </a:r>
          </a:p>
          <a:p>
            <a:pPr indent="-304800" lvl="0" marL="457200" rtl="0">
              <a:spcBef>
                <a:spcPts val="560"/>
              </a:spcBef>
              <a:buClr>
                <a:schemeClr val="dk1"/>
              </a:buClr>
              <a:buSzPct val="100000"/>
              <a:buChar char="●"/>
            </a:pPr>
            <a:r>
              <a:rPr lang="en-US" sz="1200"/>
              <a:t>Require the base station be within radio transmission range, allow low latency communications between remote node and base station</a:t>
            </a:r>
          </a:p>
          <a:p>
            <a:pPr indent="-304800" lvl="0" marL="457200" rtl="0">
              <a:spcBef>
                <a:spcPts val="560"/>
              </a:spcBef>
              <a:buClr>
                <a:schemeClr val="dk1"/>
              </a:buClr>
              <a:buSzPct val="100000"/>
              <a:buChar char="●"/>
            </a:pPr>
            <a:r>
              <a:rPr lang="en-US" sz="1200"/>
              <a:t>Simple and keep remote node’s power consumption to a minimum</a:t>
            </a:r>
          </a:p>
          <a:p>
            <a:pPr lvl="0" rtl="0">
              <a:spcBef>
                <a:spcPts val="560"/>
              </a:spcBef>
              <a:buClr>
                <a:schemeClr val="dk1"/>
              </a:buClr>
              <a:buSzPct val="25000"/>
              <a:buFont typeface="Arial"/>
              <a:buNone/>
            </a:pPr>
            <a:r>
              <a:rPr b="1" lang="en-US" sz="1800"/>
              <a:t>Mesh Network</a:t>
            </a:r>
          </a:p>
          <a:p>
            <a:pPr indent="-304800" lvl="0" marL="457200" rtl="0">
              <a:spcBef>
                <a:spcPts val="560"/>
              </a:spcBef>
              <a:buClr>
                <a:schemeClr val="dk1"/>
              </a:buClr>
              <a:buSzPct val="100000"/>
              <a:buChar char="●"/>
            </a:pPr>
            <a:r>
              <a:rPr lang="en-US" sz="1200"/>
              <a:t>Node can communicate with other node that is out of the radio communication ranges through intermediate forward node.</a:t>
            </a:r>
          </a:p>
          <a:p>
            <a:pPr indent="-304800" lvl="0" marL="457200" rtl="0">
              <a:spcBef>
                <a:spcPts val="560"/>
              </a:spcBef>
              <a:buClr>
                <a:schemeClr val="dk1"/>
              </a:buClr>
              <a:buSzPct val="100000"/>
              <a:buChar char="●"/>
            </a:pPr>
            <a:r>
              <a:rPr lang="en-US" sz="1200"/>
              <a:t>Provide redundancy and scalability that the system needs in order to prevent failure of a single node crashes the systems</a:t>
            </a:r>
          </a:p>
          <a:p>
            <a:pPr lvl="0" rtl="0">
              <a:spcBef>
                <a:spcPts val="560"/>
              </a:spcBef>
              <a:buClr>
                <a:schemeClr val="dk1"/>
              </a:buClr>
              <a:buSzPct val="25000"/>
              <a:buFont typeface="Arial"/>
              <a:buNone/>
            </a:pPr>
            <a:r>
              <a:rPr b="1" lang="en-US" sz="1800"/>
              <a:t>Hybrid Star - Mesh Network</a:t>
            </a:r>
          </a:p>
          <a:p>
            <a:pPr indent="-304800" lvl="0" marL="457200" rtl="0">
              <a:spcBef>
                <a:spcPts val="560"/>
              </a:spcBef>
              <a:buClr>
                <a:schemeClr val="dk1"/>
              </a:buClr>
              <a:buSzPct val="100000"/>
              <a:buChar char="●"/>
            </a:pPr>
            <a:r>
              <a:rPr lang="en-US" sz="1200"/>
              <a:t>Robust and versatile to keep minimum power consumption.</a:t>
            </a:r>
          </a:p>
          <a:p>
            <a:pPr indent="-304800" lvl="0" marL="457200" rtl="0">
              <a:spcBef>
                <a:spcPts val="560"/>
              </a:spcBef>
              <a:buClr>
                <a:schemeClr val="dk1"/>
              </a:buClr>
              <a:buSzPct val="100000"/>
              <a:buChar char="●"/>
            </a:pPr>
            <a:r>
              <a:rPr lang="en-US" sz="1200"/>
              <a:t>Sensor nodes with lowest power are not enabled with the ability to forward messages. </a:t>
            </a:r>
          </a:p>
          <a:p>
            <a:pPr indent="-304800" lvl="0" marL="457200" rtl="0">
              <a:spcBef>
                <a:spcPts val="560"/>
              </a:spcBef>
              <a:buClr>
                <a:schemeClr val="dk1"/>
              </a:buClr>
              <a:buSzPct val="100000"/>
              <a:buChar char="●"/>
            </a:pPr>
            <a:r>
              <a:rPr lang="en-US" sz="1200"/>
              <a:t>Only nodes with multi-hop capability are higher power, and often plugged into electrical main lines.</a:t>
            </a:r>
          </a:p>
          <a:p>
            <a:pPr indent="0" lvl="0" marL="0" marR="0" rtl="0" algn="l">
              <a:spcBef>
                <a:spcPts val="0"/>
              </a:spcBef>
              <a:buClr>
                <a:schemeClr val="dk1"/>
              </a:buClr>
              <a:buSzPct val="25000"/>
              <a:buFont typeface="Arial"/>
              <a:buNone/>
            </a:pPr>
            <a:r>
              <a:t/>
            </a:r>
            <a:endParaRPr/>
          </a:p>
        </p:txBody>
      </p:sp>
      <p:sp>
        <p:nvSpPr>
          <p:cNvPr id="265" name="Shape 265"/>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1" name="Shape 271"/>
        <p:cNvGrpSpPr/>
        <p:nvPr/>
      </p:nvGrpSpPr>
      <p:grpSpPr>
        <a:xfrm>
          <a:off x="0" y="0"/>
          <a:ext cx="0" cy="0"/>
          <a:chOff x="0" y="0"/>
          <a:chExt cx="0" cy="0"/>
        </a:xfrm>
      </p:grpSpPr>
      <p:sp>
        <p:nvSpPr>
          <p:cNvPr id="272" name="Shape 272"/>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rPr lang="en-US"/>
              <a:t>At node level, mobile sensor are categorized based on role in sensor network</a:t>
            </a:r>
          </a:p>
          <a:p>
            <a:pPr indent="0" lvl="0" marL="0" marR="0" rtl="0" algn="l">
              <a:spcBef>
                <a:spcPts val="0"/>
              </a:spcBef>
              <a:buClr>
                <a:schemeClr val="dk1"/>
              </a:buClr>
              <a:buSzPct val="25000"/>
              <a:buFont typeface="Arial"/>
              <a:buNone/>
            </a:pPr>
            <a:r>
              <a:t/>
            </a:r>
            <a:endParaRPr/>
          </a:p>
          <a:p>
            <a:pPr indent="-228600" lvl="0" marL="457200" marR="0" rtl="0" algn="l">
              <a:spcBef>
                <a:spcPts val="0"/>
              </a:spcBef>
              <a:buAutoNum type="alphaLcParenR"/>
            </a:pPr>
            <a:r>
              <a:rPr lang="en-US"/>
              <a:t>mobile embedded sensor: in this architecture, the external forces direct the motion of sensor network</a:t>
            </a:r>
          </a:p>
          <a:p>
            <a:pPr indent="-228600" lvl="0" marL="457200" marR="0" rtl="0" algn="l">
              <a:spcBef>
                <a:spcPts val="0"/>
              </a:spcBef>
              <a:buAutoNum type="alphaLcParenR"/>
            </a:pPr>
            <a:r>
              <a:rPr lang="en-US"/>
              <a:t>mobile actuated sensor: sensor node have locomotion capability, which enables them to move throughout the sensing region</a:t>
            </a:r>
          </a:p>
          <a:p>
            <a:pPr indent="-228600" lvl="0" marL="457200" marR="0" rtl="0" algn="l">
              <a:spcBef>
                <a:spcPts val="0"/>
              </a:spcBef>
              <a:buAutoNum type="alphaLcParenR"/>
            </a:pPr>
            <a:r>
              <a:rPr lang="en-US"/>
              <a:t>data mule: mobile device needs to collect data to deliver to base station</a:t>
            </a:r>
          </a:p>
          <a:p>
            <a:pPr indent="-228600" lvl="0" marL="457200" marR="0" rtl="0" algn="l">
              <a:spcBef>
                <a:spcPts val="0"/>
              </a:spcBef>
              <a:buAutoNum type="alphaLcParenR"/>
            </a:pPr>
            <a:r>
              <a:rPr lang="en-US"/>
              <a:t>access point: mobile nodes can position themselves to maintain network connectivity in spare networks</a:t>
            </a:r>
          </a:p>
          <a:p>
            <a:pPr lvl="0" marR="0" rtl="0" algn="l">
              <a:spcBef>
                <a:spcPts val="0"/>
              </a:spcBef>
              <a:buNone/>
            </a:pPr>
            <a:r>
              <a:t/>
            </a:r>
            <a:endParaRPr/>
          </a:p>
          <a:p>
            <a:pPr lvl="0" marR="0" rtl="0" algn="l">
              <a:spcBef>
                <a:spcPts val="0"/>
              </a:spcBef>
              <a:buNone/>
            </a:pPr>
            <a:r>
              <a:t/>
            </a:r>
            <a:endParaRPr/>
          </a:p>
        </p:txBody>
      </p:sp>
      <p:sp>
        <p:nvSpPr>
          <p:cNvPr id="273" name="Shape 273"/>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79" name="Shape 279"/>
        <p:cNvGrpSpPr/>
        <p:nvPr/>
      </p:nvGrpSpPr>
      <p:grpSpPr>
        <a:xfrm>
          <a:off x="0" y="0"/>
          <a:ext cx="0" cy="0"/>
          <a:chOff x="0" y="0"/>
          <a:chExt cx="0" cy="0"/>
        </a:xfrm>
      </p:grpSpPr>
      <p:sp>
        <p:nvSpPr>
          <p:cNvPr id="280" name="Shape 280"/>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a:p>
        </p:txBody>
      </p:sp>
      <p:sp>
        <p:nvSpPr>
          <p:cNvPr id="281" name="Shape 281"/>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87" name="Shape 287"/>
        <p:cNvGrpSpPr/>
        <p:nvPr/>
      </p:nvGrpSpPr>
      <p:grpSpPr>
        <a:xfrm>
          <a:off x="0" y="0"/>
          <a:ext cx="0" cy="0"/>
          <a:chOff x="0" y="0"/>
          <a:chExt cx="0" cy="0"/>
        </a:xfrm>
      </p:grpSpPr>
      <p:sp>
        <p:nvSpPr>
          <p:cNvPr id="288" name="Shape 288"/>
          <p:cNvSpPr txBox="1"/>
          <p:nvPr>
            <p:ph idx="1" type="body"/>
          </p:nvPr>
        </p:nvSpPr>
        <p:spPr>
          <a:xfrm>
            <a:off x="685800" y="4343400"/>
            <a:ext cx="5486400"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a:p>
        </p:txBody>
      </p:sp>
      <p:sp>
        <p:nvSpPr>
          <p:cNvPr id="289" name="Shape 289"/>
          <p:cNvSpPr/>
          <p:nvPr>
            <p:ph idx="2" type="sldImg"/>
          </p:nvPr>
        </p:nvSpPr>
        <p:spPr>
          <a:xfrm>
            <a:off x="1143225" y="685800"/>
            <a:ext cx="45723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95" name="Shape 295"/>
        <p:cNvGrpSpPr/>
        <p:nvPr/>
      </p:nvGrpSpPr>
      <p:grpSpPr>
        <a:xfrm>
          <a:off x="0" y="0"/>
          <a:ext cx="0" cy="0"/>
          <a:chOff x="0" y="0"/>
          <a:chExt cx="0" cy="0"/>
        </a:xfrm>
      </p:grpSpPr>
      <p:sp>
        <p:nvSpPr>
          <p:cNvPr id="296" name="Shape 29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297" name="Shape 297"/>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05" name="Shape 305"/>
        <p:cNvGrpSpPr/>
        <p:nvPr/>
      </p:nvGrpSpPr>
      <p:grpSpPr>
        <a:xfrm>
          <a:off x="0" y="0"/>
          <a:ext cx="0" cy="0"/>
          <a:chOff x="0" y="0"/>
          <a:chExt cx="0" cy="0"/>
        </a:xfrm>
      </p:grpSpPr>
      <p:sp>
        <p:nvSpPr>
          <p:cNvPr id="306" name="Shape 306"/>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just">
              <a:lnSpc>
                <a:spcPct val="115000"/>
              </a:lnSpc>
              <a:spcBef>
                <a:spcPts val="0"/>
              </a:spcBef>
              <a:spcAft>
                <a:spcPts val="0"/>
              </a:spcAft>
              <a:buClr>
                <a:schemeClr val="dk1"/>
              </a:buClr>
              <a:buSzPct val="25000"/>
              <a:buFont typeface="Arial"/>
              <a:buNone/>
            </a:pPr>
            <a:r>
              <a:rPr b="0" i="0" lang="en-US" sz="1100" u="none" cap="none" strike="noStrike">
                <a:solidFill>
                  <a:schemeClr val="dk1"/>
                </a:solidFill>
                <a:latin typeface="Arial"/>
                <a:ea typeface="Arial"/>
                <a:cs typeface="Arial"/>
                <a:sym typeface="Arial"/>
              </a:rPr>
              <a:t>The term “Internet of Things” was first used by Kevin Ashton in 1999, when he presented about supply chain management. Up till now the term is extended with the broaden of “things” that went out the border of supply chain management. One of the most popular definitions which is currently in use is:</a:t>
            </a:r>
            <a:r>
              <a:rPr b="0" i="1" lang="en-US" sz="1100" u="none" cap="none" strike="noStrike">
                <a:solidFill>
                  <a:schemeClr val="dk1"/>
                </a:solidFill>
                <a:latin typeface="Arial"/>
                <a:ea typeface="Arial"/>
                <a:cs typeface="Arial"/>
                <a:sym typeface="Arial"/>
              </a:rPr>
              <a:t> “The “Internet of Things” is the general idea of things, especially everyday objects, that are readable, recognizable, locatable, addressable, and controllable via the Internet - whether via RFID, wireless LAN, wide-area network, or other means.” -</a:t>
            </a:r>
            <a:r>
              <a:rPr b="0" i="0" lang="en-US" sz="1100" u="none" cap="none" strike="noStrike">
                <a:solidFill>
                  <a:schemeClr val="dk1"/>
                </a:solidFill>
                <a:latin typeface="Arial"/>
                <a:ea typeface="Arial"/>
                <a:cs typeface="Arial"/>
                <a:sym typeface="Arial"/>
              </a:rPr>
              <a:t> U.S. National Intelligence Council</a:t>
            </a:r>
          </a:p>
          <a:p>
            <a:pPr indent="0" lvl="0" marL="0" marR="0" rtl="0" algn="l">
              <a:spcBef>
                <a:spcPts val="120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307" name="Shape 307"/>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13" name="Shape 313"/>
        <p:cNvGrpSpPr/>
        <p:nvPr/>
      </p:nvGrpSpPr>
      <p:grpSpPr>
        <a:xfrm>
          <a:off x="0" y="0"/>
          <a:ext cx="0" cy="0"/>
          <a:chOff x="0" y="0"/>
          <a:chExt cx="0" cy="0"/>
        </a:xfrm>
      </p:grpSpPr>
      <p:sp>
        <p:nvSpPr>
          <p:cNvPr id="314" name="Shape 31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315" name="Shape 315"/>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
        <p:nvSpPr>
          <p:cNvPr id="98" name="Shape 98"/>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0" name="Shape 320"/>
        <p:cNvGrpSpPr/>
        <p:nvPr/>
      </p:nvGrpSpPr>
      <p:grpSpPr>
        <a:xfrm>
          <a:off x="0" y="0"/>
          <a:ext cx="0" cy="0"/>
          <a:chOff x="0" y="0"/>
          <a:chExt cx="0" cy="0"/>
        </a:xfrm>
      </p:grpSpPr>
      <p:sp>
        <p:nvSpPr>
          <p:cNvPr id="321" name="Shape 32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322" name="Shape 322"/>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26" name="Shape 326"/>
        <p:cNvGrpSpPr/>
        <p:nvPr/>
      </p:nvGrpSpPr>
      <p:grpSpPr>
        <a:xfrm>
          <a:off x="0" y="0"/>
          <a:ext cx="0" cy="0"/>
          <a:chOff x="0" y="0"/>
          <a:chExt cx="0" cy="0"/>
        </a:xfrm>
      </p:grpSpPr>
      <p:sp>
        <p:nvSpPr>
          <p:cNvPr id="327" name="Shape 32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rPr b="0" i="0" lang="en-US" sz="1100" u="none" cap="none" strike="noStrike">
                <a:solidFill>
                  <a:schemeClr val="dk1"/>
                </a:solidFill>
                <a:latin typeface="Arial"/>
                <a:ea typeface="Arial"/>
                <a:cs typeface="Arial"/>
                <a:sym typeface="Arial"/>
              </a:rPr>
              <a:t>Combination of WSN and cloud computing bring the power of cloud technology to solve the existing problem with mobile sensing: distributed data integration, big data analysis, storage…especially the limited computing power of mobile sensor hardware. The overview infrastructure of Mobile sensor cloud can </a:t>
            </a:r>
          </a:p>
        </p:txBody>
      </p:sp>
      <p:sp>
        <p:nvSpPr>
          <p:cNvPr id="328" name="Shape 328"/>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34" name="Shape 334"/>
        <p:cNvGrpSpPr/>
        <p:nvPr/>
      </p:nvGrpSpPr>
      <p:grpSpPr>
        <a:xfrm>
          <a:off x="0" y="0"/>
          <a:ext cx="0" cy="0"/>
          <a:chOff x="0" y="0"/>
          <a:chExt cx="0" cy="0"/>
        </a:xfrm>
      </p:grpSpPr>
      <p:sp>
        <p:nvSpPr>
          <p:cNvPr id="335" name="Shape 33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292100" lvl="0" marL="457200" marR="0" rtl="0" algn="just">
              <a:lnSpc>
                <a:spcPct val="115000"/>
              </a:lnSpc>
              <a:spcBef>
                <a:spcPts val="0"/>
              </a:spcBef>
              <a:spcAft>
                <a:spcPts val="0"/>
              </a:spcAft>
              <a:buClr>
                <a:schemeClr val="dk1"/>
              </a:buClr>
              <a:buSzPct val="100000"/>
              <a:buFont typeface="Arial"/>
              <a:buAutoNum type="alphaLcParenR"/>
            </a:pPr>
            <a:r>
              <a:rPr b="1" i="0" lang="en-US" sz="1000" u="none" cap="none" strike="noStrike">
                <a:solidFill>
                  <a:schemeClr val="dk1"/>
                </a:solidFill>
                <a:latin typeface="Arial"/>
                <a:ea typeface="Arial"/>
                <a:cs typeface="Arial"/>
                <a:sym typeface="Arial"/>
              </a:rPr>
              <a:t>Virtualization</a:t>
            </a:r>
            <a:r>
              <a:rPr b="0" i="0" lang="en-US" sz="1000" u="none" cap="none" strike="noStrike">
                <a:solidFill>
                  <a:schemeClr val="dk1"/>
                </a:solidFill>
                <a:latin typeface="Arial"/>
                <a:ea typeface="Arial"/>
                <a:cs typeface="Arial"/>
                <a:sym typeface="Arial"/>
              </a:rPr>
              <a:t>: things or mobile sensor are highly heterogeneity and scattered. An abstraction layer is necessary to hide the locations and the specifications of physical sensors. Fig.4.3 describes the relationship among virtual sensor groups, virtual sensors, and physical sensors. Each virtual sensor is created from one or more physical sensors. A virtual sensor group is created from one or more virtual sensors. Base on their need, users will create virtual sensor groups and include all the sensors they need. They can activate or inactivate their virtual sensors, check their status, and set the frequency of data collection from them…</a:t>
            </a:r>
          </a:p>
          <a:p>
            <a:pPr indent="-292100" lvl="0" marL="457200" marR="0" rtl="0" algn="just">
              <a:lnSpc>
                <a:spcPct val="115000"/>
              </a:lnSpc>
              <a:spcBef>
                <a:spcPts val="1200"/>
              </a:spcBef>
              <a:spcAft>
                <a:spcPts val="0"/>
              </a:spcAft>
              <a:buClr>
                <a:schemeClr val="dk1"/>
              </a:buClr>
              <a:buSzPct val="100000"/>
              <a:buFont typeface="Arial"/>
              <a:buAutoNum type="alphaLcParenR"/>
            </a:pPr>
            <a:r>
              <a:rPr b="1" i="0" lang="en-US" sz="1000" u="none" cap="none" strike="noStrike">
                <a:solidFill>
                  <a:schemeClr val="dk1"/>
                </a:solidFill>
                <a:latin typeface="Arial"/>
                <a:ea typeface="Arial"/>
                <a:cs typeface="Arial"/>
                <a:sym typeface="Arial"/>
              </a:rPr>
              <a:t>Standardization</a:t>
            </a:r>
            <a:r>
              <a:rPr b="0" i="0" lang="en-US" sz="1000" u="none" cap="none" strike="noStrike">
                <a:solidFill>
                  <a:schemeClr val="dk1"/>
                </a:solidFill>
                <a:latin typeface="Arial"/>
                <a:ea typeface="Arial"/>
                <a:cs typeface="Arial"/>
                <a:sym typeface="Arial"/>
              </a:rPr>
              <a:t>: different kinds of “things” and physical sensors have different mechanism to control and collect data.. By virtualizing the physical sensor and define standard functions for virtual sensors, we enable users to access sensors with the standardized functions without concern for the differences among the physical sensors. Mobile Sensor-Cloud infrastructure translates the standard functions for the virtual sensors into specific functions for the different kinds of physical sensors.</a:t>
            </a:r>
          </a:p>
          <a:p>
            <a:pPr indent="-292100" lvl="0" marL="457200" marR="0" rtl="0" algn="just">
              <a:lnSpc>
                <a:spcPct val="115000"/>
              </a:lnSpc>
              <a:spcBef>
                <a:spcPts val="1200"/>
              </a:spcBef>
              <a:spcAft>
                <a:spcPts val="0"/>
              </a:spcAft>
              <a:buClr>
                <a:schemeClr val="dk1"/>
              </a:buClr>
              <a:buSzPct val="100000"/>
              <a:buFont typeface="Arial"/>
              <a:buAutoNum type="alphaLcParenR"/>
            </a:pPr>
            <a:r>
              <a:rPr b="1" i="0" lang="en-US" sz="1000" u="none" cap="none" strike="noStrike">
                <a:solidFill>
                  <a:schemeClr val="dk1"/>
                </a:solidFill>
                <a:latin typeface="Arial"/>
                <a:ea typeface="Arial"/>
                <a:cs typeface="Arial"/>
                <a:sym typeface="Arial"/>
              </a:rPr>
              <a:t>Automation</a:t>
            </a:r>
            <a:r>
              <a:rPr b="0" i="0" lang="en-US" sz="1000" u="none" cap="none" strike="noStrike">
                <a:solidFill>
                  <a:schemeClr val="dk1"/>
                </a:solidFill>
                <a:latin typeface="Arial"/>
                <a:ea typeface="Arial"/>
                <a:cs typeface="Arial"/>
                <a:sym typeface="Arial"/>
              </a:rPr>
              <a:t>: Mobile Sensor-Cloud infrastructure is an on demand service delivery and supports the full lifecycle of service delivery from the registration of physical sensors through creating templates, requesting of virtual sensors, provisioning, starting and finishing to use virtual sensors, and deleting the physical sensors. These forms of support are automatic and delivered without human operations. This will help improve the service delivery time and reduce the cost.</a:t>
            </a:r>
          </a:p>
          <a:p>
            <a:pPr indent="-292100" lvl="0" marL="457200" marR="0" rtl="0" algn="just">
              <a:lnSpc>
                <a:spcPct val="115000"/>
              </a:lnSpc>
              <a:spcBef>
                <a:spcPts val="1200"/>
              </a:spcBef>
              <a:spcAft>
                <a:spcPts val="0"/>
              </a:spcAft>
              <a:buClr>
                <a:schemeClr val="dk1"/>
              </a:buClr>
              <a:buSzPct val="100000"/>
              <a:buFont typeface="Arial"/>
              <a:buAutoNum type="alphaLcParenR"/>
            </a:pPr>
            <a:r>
              <a:rPr b="1" i="0" lang="en-US" sz="1000" u="none" cap="none" strike="noStrike">
                <a:solidFill>
                  <a:schemeClr val="dk1"/>
                </a:solidFill>
                <a:latin typeface="Arial"/>
                <a:ea typeface="Arial"/>
                <a:cs typeface="Arial"/>
                <a:sym typeface="Arial"/>
              </a:rPr>
              <a:t>Monitoring</a:t>
            </a:r>
            <a:r>
              <a:rPr b="0" i="0" lang="en-US" sz="1000" u="none" cap="none" strike="noStrike">
                <a:solidFill>
                  <a:schemeClr val="dk1"/>
                </a:solidFill>
                <a:latin typeface="Arial"/>
                <a:ea typeface="Arial"/>
                <a:cs typeface="Arial"/>
                <a:sym typeface="Arial"/>
              </a:rPr>
              <a:t>: mobile sensors have more connectivity problem than static sensors. There’re higher chance they’re off the grid due to numerous reasons. Applications owner will need tool to monitor availability of sensors to sustain the quality of their services.</a:t>
            </a:r>
          </a:p>
          <a:p>
            <a:pPr indent="-292100" lvl="0" marL="457200" marR="0" rtl="0" algn="just">
              <a:lnSpc>
                <a:spcPct val="115000"/>
              </a:lnSpc>
              <a:spcBef>
                <a:spcPts val="1200"/>
              </a:spcBef>
              <a:spcAft>
                <a:spcPts val="0"/>
              </a:spcAft>
              <a:buClr>
                <a:schemeClr val="dk1"/>
              </a:buClr>
              <a:buSzPct val="100000"/>
              <a:buFont typeface="Arial"/>
              <a:buAutoNum type="alphaLcParenR"/>
            </a:pPr>
            <a:r>
              <a:rPr b="1" i="0" lang="en-US" sz="1000" u="none" cap="none" strike="noStrike">
                <a:solidFill>
                  <a:schemeClr val="dk1"/>
                </a:solidFill>
                <a:latin typeface="Arial"/>
                <a:ea typeface="Arial"/>
                <a:cs typeface="Arial"/>
                <a:sym typeface="Arial"/>
              </a:rPr>
              <a:t>Grouping</a:t>
            </a:r>
            <a:r>
              <a:rPr b="0" i="0" lang="en-US" sz="1000" u="none" cap="none" strike="noStrike">
                <a:solidFill>
                  <a:schemeClr val="dk1"/>
                </a:solidFill>
                <a:latin typeface="Arial"/>
                <a:ea typeface="Arial"/>
                <a:cs typeface="Arial"/>
                <a:sym typeface="Arial"/>
              </a:rPr>
              <a:t>: Mobile Sensor-Cloud infrastructure can provide virtual sensors as virtual sensor groups. Users can control each virtual sensor and virtual sensor groups, set the access control and the frequency of data collection for virtual sensor groups.</a:t>
            </a:r>
          </a:p>
          <a:p>
            <a:pPr indent="-292100" lvl="0" marL="457200" marR="0" rtl="0" algn="just">
              <a:lnSpc>
                <a:spcPct val="115000"/>
              </a:lnSpc>
              <a:spcBef>
                <a:spcPts val="1200"/>
              </a:spcBef>
              <a:spcAft>
                <a:spcPts val="0"/>
              </a:spcAft>
              <a:buClr>
                <a:schemeClr val="dk1"/>
              </a:buClr>
              <a:buSzPct val="100000"/>
              <a:buFont typeface="Arial"/>
              <a:buAutoNum type="alphaLcParenR"/>
            </a:pPr>
            <a:r>
              <a:rPr b="1" i="0" lang="en-US" sz="1000" u="none" cap="none" strike="noStrike">
                <a:solidFill>
                  <a:schemeClr val="dk1"/>
                </a:solidFill>
                <a:latin typeface="Arial"/>
                <a:ea typeface="Arial"/>
                <a:cs typeface="Arial"/>
                <a:sym typeface="Arial"/>
              </a:rPr>
              <a:t>Service Model</a:t>
            </a:r>
            <a:r>
              <a:rPr b="0" i="0" lang="en-US" sz="1000" u="none" cap="none" strike="noStrike">
                <a:solidFill>
                  <a:schemeClr val="dk1"/>
                </a:solidFill>
                <a:latin typeface="Arial"/>
                <a:ea typeface="Arial"/>
                <a:cs typeface="Arial"/>
                <a:sym typeface="Arial"/>
              </a:rPr>
              <a:t>: Mobile Sensor Cloud Infrastructure support multi-tenant, sharing various sensors as a service. Mobile Sensor-Cloud infrastructure is responsible for maintaining the quality of the service. We define the roles assigned to the participants joining the service, considering their merits and creating an appropriate cost model to support the service.</a:t>
            </a:r>
          </a:p>
        </p:txBody>
      </p:sp>
      <p:sp>
        <p:nvSpPr>
          <p:cNvPr id="336" name="Shape 336"/>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43" name="Shape 343"/>
        <p:cNvGrpSpPr/>
        <p:nvPr/>
      </p:nvGrpSpPr>
      <p:grpSpPr>
        <a:xfrm>
          <a:off x="0" y="0"/>
          <a:ext cx="0" cy="0"/>
          <a:chOff x="0" y="0"/>
          <a:chExt cx="0" cy="0"/>
        </a:xfrm>
      </p:grpSpPr>
      <p:sp>
        <p:nvSpPr>
          <p:cNvPr id="344" name="Shape 34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304800" lvl="0" marL="457200" marR="0" rtl="0" algn="just">
              <a:lnSpc>
                <a:spcPct val="115000"/>
              </a:lnSpc>
              <a:spcBef>
                <a:spcPts val="0"/>
              </a:spcBef>
              <a:spcAft>
                <a:spcPts val="0"/>
              </a:spcAft>
              <a:buClr>
                <a:schemeClr val="dk1"/>
              </a:buClr>
              <a:buSzPct val="100000"/>
              <a:buFont typeface="Arial"/>
              <a:buAutoNum type="alphaLcParenR"/>
            </a:pPr>
            <a:r>
              <a:rPr b="1" i="0" lang="en-US" sz="1100" u="none" cap="none" strike="noStrike">
                <a:solidFill>
                  <a:schemeClr val="dk1"/>
                </a:solidFill>
                <a:latin typeface="Arial"/>
                <a:ea typeface="Arial"/>
                <a:cs typeface="Arial"/>
                <a:sym typeface="Arial"/>
              </a:rPr>
              <a:t>Sensor Owner</a:t>
            </a:r>
            <a:r>
              <a:rPr b="0" i="0" lang="en-US" sz="1100" u="none" cap="none" strike="noStrike">
                <a:solidFill>
                  <a:schemeClr val="dk1"/>
                </a:solidFill>
                <a:latin typeface="Arial"/>
                <a:ea typeface="Arial"/>
                <a:cs typeface="Arial"/>
                <a:sym typeface="Arial"/>
              </a:rPr>
              <a:t>: A sensor owner is an actor who owns physical sensors.</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Registers the physical sensors with their properties to Mobile Sensor-Cloud infrastructure</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Deletes the registration of sensor when s/he quits sharing them.</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Get rental fee for using the physical sensors. The fee reflects the actual usage of the physical sensors.</a:t>
            </a:r>
          </a:p>
          <a:p>
            <a:pPr indent="-304800" lvl="0" marL="457200" marR="0" rtl="0" algn="just">
              <a:lnSpc>
                <a:spcPct val="115000"/>
              </a:lnSpc>
              <a:spcBef>
                <a:spcPts val="1200"/>
              </a:spcBef>
              <a:spcAft>
                <a:spcPts val="0"/>
              </a:spcAft>
              <a:buClr>
                <a:schemeClr val="dk1"/>
              </a:buClr>
              <a:buSzPct val="100000"/>
              <a:buFont typeface="Arial"/>
              <a:buAutoNum type="alphaLcParenR"/>
            </a:pPr>
            <a:r>
              <a:rPr b="1" i="0" lang="en-US" sz="1100" u="none" cap="none" strike="noStrike">
                <a:solidFill>
                  <a:schemeClr val="dk1"/>
                </a:solidFill>
                <a:latin typeface="Arial"/>
                <a:ea typeface="Arial"/>
                <a:cs typeface="Arial"/>
                <a:sym typeface="Arial"/>
              </a:rPr>
              <a:t>Mobile Sensor-Cloud Administrator:</a:t>
            </a:r>
            <a:r>
              <a:rPr b="0" i="0" lang="en-US" sz="1100" u="none" cap="none" strike="noStrike">
                <a:solidFill>
                  <a:schemeClr val="dk1"/>
                </a:solidFill>
                <a:latin typeface="Arial"/>
                <a:ea typeface="Arial"/>
                <a:cs typeface="Arial"/>
                <a:sym typeface="Arial"/>
              </a:rPr>
              <a:t> manage all the services provided by Mobile Sensor Cloud Infrastructure.</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Manages the IT resources for the virtual sensors, monitoring, and the user interfaces.</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Prepares the templates for the virtual sensors and for some typical virtual sensor groups.</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Charge the end users for the delivery of the Sensor-Cloud infrastructure service.</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Paid the sensor owner base on the usage on their sensor</a:t>
            </a:r>
          </a:p>
          <a:p>
            <a:pPr indent="-304800" lvl="0" marL="457200" marR="0" rtl="0" algn="just">
              <a:lnSpc>
                <a:spcPct val="115000"/>
              </a:lnSpc>
              <a:spcBef>
                <a:spcPts val="1200"/>
              </a:spcBef>
              <a:spcAft>
                <a:spcPts val="0"/>
              </a:spcAft>
              <a:buClr>
                <a:schemeClr val="dk1"/>
              </a:buClr>
              <a:buSzPct val="100000"/>
              <a:buFont typeface="Arial"/>
              <a:buAutoNum type="alphaLcParenR"/>
            </a:pPr>
            <a:r>
              <a:rPr b="1" i="0" lang="en-US" sz="1100" u="none" cap="none" strike="noStrike">
                <a:solidFill>
                  <a:schemeClr val="dk1"/>
                </a:solidFill>
                <a:latin typeface="Arial"/>
                <a:ea typeface="Arial"/>
                <a:cs typeface="Arial"/>
                <a:sym typeface="Arial"/>
              </a:rPr>
              <a:t>End User</a:t>
            </a:r>
            <a:r>
              <a:rPr b="0" i="0" lang="en-US" sz="1100" u="none" cap="none" strike="noStrike">
                <a:solidFill>
                  <a:schemeClr val="dk1"/>
                </a:solidFill>
                <a:latin typeface="Arial"/>
                <a:ea typeface="Arial"/>
                <a:cs typeface="Arial"/>
                <a:sym typeface="Arial"/>
              </a:rPr>
              <a:t>: the actor with one or more applications or services that use the sensor data with no detailed knowledge about the physical sensors. </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Requests the use of virtual sensors or virtual sensor groups that satisfy the requirements from the templates.</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Use/modify existing template of virtual sensor group created by Mobile Sensor Cloud Administrator or creates a new template. End user can share their template.</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Control her/his virtual sensors directly or via a Web browser.</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Monitor the status of the virtual sensors. When they become unnecessary, end user can release them.</a:t>
            </a:r>
          </a:p>
          <a:p>
            <a:pPr indent="-304800" lvl="1" marL="914400" marR="0" rtl="0" algn="just">
              <a:lnSpc>
                <a:spcPct val="115000"/>
              </a:lnSpc>
              <a:spcBef>
                <a:spcPts val="1200"/>
              </a:spcBef>
              <a:spcAft>
                <a:spcPts val="0"/>
              </a:spcAft>
              <a:buClr>
                <a:schemeClr val="dk1"/>
              </a:buClr>
              <a:buSzPct val="100000"/>
              <a:buFont typeface="Arial"/>
              <a:buAutoNum type="romanLcParenR"/>
            </a:pPr>
            <a:r>
              <a:rPr b="0" i="0" lang="en-US" sz="1100" u="none" cap="none" strike="noStrike">
                <a:solidFill>
                  <a:schemeClr val="dk1"/>
                </a:solidFill>
                <a:latin typeface="Arial"/>
                <a:ea typeface="Arial"/>
                <a:cs typeface="Arial"/>
                <a:sym typeface="Arial"/>
              </a:rPr>
              <a:t>Paying for usage of sensor data/actuator</a:t>
            </a:r>
          </a:p>
        </p:txBody>
      </p:sp>
      <p:sp>
        <p:nvSpPr>
          <p:cNvPr id="345" name="Shape 345"/>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1" name="Shape 351"/>
        <p:cNvGrpSpPr/>
        <p:nvPr/>
      </p:nvGrpSpPr>
      <p:grpSpPr>
        <a:xfrm>
          <a:off x="0" y="0"/>
          <a:ext cx="0" cy="0"/>
          <a:chOff x="0" y="0"/>
          <a:chExt cx="0" cy="0"/>
        </a:xfrm>
      </p:grpSpPr>
      <p:sp>
        <p:nvSpPr>
          <p:cNvPr id="352" name="Shape 352"/>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just">
              <a:lnSpc>
                <a:spcPct val="115000"/>
              </a:lnSpc>
              <a:spcBef>
                <a:spcPts val="0"/>
              </a:spcBef>
              <a:spcAft>
                <a:spcPts val="0"/>
              </a:spcAft>
              <a:buClr>
                <a:schemeClr val="dk1"/>
              </a:buClr>
              <a:buSzPct val="25000"/>
              <a:buFont typeface="Arial"/>
              <a:buNone/>
            </a:pPr>
            <a:r>
              <a:t/>
            </a:r>
            <a:endParaRPr b="0" i="0" sz="1000" u="none" cap="none" strike="noStrike">
              <a:solidFill>
                <a:schemeClr val="dk1"/>
              </a:solidFill>
              <a:latin typeface="Arial"/>
              <a:ea typeface="Arial"/>
              <a:cs typeface="Arial"/>
              <a:sym typeface="Arial"/>
            </a:endParaRPr>
          </a:p>
        </p:txBody>
      </p:sp>
      <p:sp>
        <p:nvSpPr>
          <p:cNvPr id="353" name="Shape 353"/>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59" name="Shape 359"/>
        <p:cNvGrpSpPr/>
        <p:nvPr/>
      </p:nvGrpSpPr>
      <p:grpSpPr>
        <a:xfrm>
          <a:off x="0" y="0"/>
          <a:ext cx="0" cy="0"/>
          <a:chOff x="0" y="0"/>
          <a:chExt cx="0" cy="0"/>
        </a:xfrm>
      </p:grpSpPr>
      <p:sp>
        <p:nvSpPr>
          <p:cNvPr id="360" name="Shape 360"/>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Design Issues. </a:t>
            </a:r>
            <a:r>
              <a:rPr b="0" i="0" lang="en-US" sz="1000" u="none" cap="none" strike="noStrike">
                <a:solidFill>
                  <a:schemeClr val="dk1"/>
                </a:solidFill>
                <a:latin typeface="Arial"/>
                <a:ea typeface="Arial"/>
                <a:cs typeface="Arial"/>
                <a:sym typeface="Arial"/>
              </a:rPr>
              <a:t>The complexity to build an application on Mobile Sensor Cloud is huge, besides there’s great amount of issues to be handled. One particular issues with mobile sensor is a reliable and continuous transfer of data from mobile sensor devices to the server. For example, the connectivity from the mobile sensor to the gateway can be lost when the sensor moves out of coverage area. [4.8] [4.9]</a:t>
            </a:r>
          </a:p>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Power (Battery)/energy efficiency Issues</a:t>
            </a:r>
            <a:r>
              <a:rPr b="0" i="0" lang="en-US" sz="1000" u="none" cap="none" strike="noStrike">
                <a:solidFill>
                  <a:schemeClr val="dk1"/>
                </a:solidFill>
                <a:latin typeface="Arial"/>
                <a:ea typeface="Arial"/>
                <a:cs typeface="Arial"/>
                <a:sym typeface="Arial"/>
              </a:rPr>
              <a:t>. Wireless connection uses more energy than a wired connection. This issues become more severe when mobile sensor usually has low power battery and the continuous data transmission to the would drain the battery very quickly. Thus, energy saving is a major issue and energy efficient management is more than desirable [4.8]</a:t>
            </a:r>
          </a:p>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Event Processing and Management</a:t>
            </a:r>
            <a:r>
              <a:rPr b="0" i="0" lang="en-US" sz="1000" u="none" cap="none" strike="noStrike">
                <a:solidFill>
                  <a:schemeClr val="dk1"/>
                </a:solidFill>
                <a:latin typeface="Arial"/>
                <a:ea typeface="Arial"/>
                <a:cs typeface="Arial"/>
                <a:sym typeface="Arial"/>
              </a:rPr>
              <a:t>.There’re many complex event processing and management issues to be solved [4.8]:</a:t>
            </a:r>
          </a:p>
          <a:p>
            <a:pPr indent="0" lvl="0" marL="457200" marR="0" rtl="0" algn="l">
              <a:lnSpc>
                <a:spcPct val="115000"/>
              </a:lnSpc>
              <a:spcBef>
                <a:spcPts val="0"/>
              </a:spcBef>
              <a:spcAft>
                <a:spcPts val="0"/>
              </a:spcAft>
              <a:buClr>
                <a:schemeClr val="dk1"/>
              </a:buClr>
              <a:buSzPct val="25000"/>
              <a:buFont typeface="Arial"/>
              <a:buNone/>
            </a:pPr>
            <a:r>
              <a:rPr b="0" i="0" lang="en-US" sz="1000" u="none" cap="none" strike="noStrike">
                <a:solidFill>
                  <a:schemeClr val="dk1"/>
                </a:solidFill>
                <a:latin typeface="Arial"/>
                <a:ea typeface="Arial"/>
                <a:cs typeface="Arial"/>
                <a:sym typeface="Arial"/>
              </a:rPr>
              <a:t>(a) The events may come from different sources in different time. With delay in network, how the events should be synchronized? </a:t>
            </a:r>
          </a:p>
          <a:p>
            <a:pPr indent="0" lvl="0" marL="0" marR="0" rtl="0" algn="l">
              <a:lnSpc>
                <a:spcPct val="115000"/>
              </a:lnSpc>
              <a:spcBef>
                <a:spcPts val="0"/>
              </a:spcBef>
              <a:spcAft>
                <a:spcPts val="0"/>
              </a:spcAft>
              <a:buClr>
                <a:schemeClr val="dk1"/>
              </a:buClr>
              <a:buSzPct val="25000"/>
              <a:buFont typeface="Arial"/>
              <a:buNone/>
            </a:pPr>
            <a:r>
              <a:rPr b="0" i="0" lang="en-US" sz="1000" u="none" cap="none" strike="noStrike">
                <a:solidFill>
                  <a:schemeClr val="dk1"/>
                </a:solidFill>
                <a:latin typeface="Arial"/>
                <a:ea typeface="Arial"/>
                <a:cs typeface="Arial"/>
                <a:sym typeface="Arial"/>
              </a:rPr>
              <a:t>	(b) Change management. When event-processing rules change, how to apply it without affecting the system? </a:t>
            </a:r>
          </a:p>
          <a:p>
            <a:pPr indent="0" lvl="0" marL="0" marR="0" rtl="0" algn="l">
              <a:lnSpc>
                <a:spcPct val="115000"/>
              </a:lnSpc>
              <a:spcBef>
                <a:spcPts val="0"/>
              </a:spcBef>
              <a:spcAft>
                <a:spcPts val="0"/>
              </a:spcAft>
              <a:buClr>
                <a:schemeClr val="dk1"/>
              </a:buClr>
              <a:buSzPct val="25000"/>
              <a:buFont typeface="Arial"/>
              <a:buNone/>
            </a:pPr>
            <a:r>
              <a:rPr b="0" i="0" lang="en-US" sz="1000" u="none" cap="none" strike="noStrike">
                <a:solidFill>
                  <a:schemeClr val="dk1"/>
                </a:solidFill>
                <a:latin typeface="Arial"/>
                <a:ea typeface="Arial"/>
                <a:cs typeface="Arial"/>
                <a:sym typeface="Arial"/>
              </a:rPr>
              <a:t>	(c) Different sensors come with different type of messages and events. How the messages and events of varying types are supported? </a:t>
            </a:r>
          </a:p>
          <a:p>
            <a:pPr indent="0" lvl="0" marL="0" marR="0" rtl="0" algn="l">
              <a:lnSpc>
                <a:spcPct val="115000"/>
              </a:lnSpc>
              <a:spcBef>
                <a:spcPts val="0"/>
              </a:spcBef>
              <a:spcAft>
                <a:spcPts val="0"/>
              </a:spcAft>
              <a:buClr>
                <a:schemeClr val="dk1"/>
              </a:buClr>
              <a:buSzPct val="25000"/>
              <a:buFont typeface="Arial"/>
              <a:buNone/>
            </a:pPr>
            <a:r>
              <a:rPr b="0" i="0" lang="en-US" sz="1000" u="none" cap="none" strike="noStrike">
                <a:solidFill>
                  <a:schemeClr val="dk1"/>
                </a:solidFill>
                <a:latin typeface="Arial"/>
                <a:ea typeface="Arial"/>
                <a:cs typeface="Arial"/>
                <a:sym typeface="Arial"/>
              </a:rPr>
              <a:t>	(d) The number of events and its conditions is enormous, how to support in an optimal way?</a:t>
            </a:r>
          </a:p>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Service Level Agreement (SLA) Violation</a:t>
            </a:r>
            <a:r>
              <a:rPr b="0" i="0" lang="en-US" sz="1000" u="none" cap="none" strike="noStrike">
                <a:solidFill>
                  <a:schemeClr val="dk1"/>
                </a:solidFill>
                <a:latin typeface="Arial"/>
                <a:ea typeface="Arial"/>
                <a:cs typeface="Arial"/>
                <a:sym typeface="Arial"/>
              </a:rPr>
              <a:t>. End-users demand a specific level of Quality of Service. So, we need a reliable dynamic collaboration among cloud providers. Agreement between cloud providers to provide a single standard of QoS to end-user is still a big challenge in terms of cost, time, and discrepancy. [4.8]</a:t>
            </a:r>
          </a:p>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Security and Privacy Support Issues</a:t>
            </a:r>
            <a:r>
              <a:rPr b="0" i="0" lang="en-US" sz="1000" u="none" cap="none" strike="noStrike">
                <a:solidFill>
                  <a:schemeClr val="dk1"/>
                </a:solidFill>
                <a:latin typeface="Arial"/>
                <a:ea typeface="Arial"/>
                <a:cs typeface="Arial"/>
                <a:sym typeface="Arial"/>
              </a:rPr>
              <a:t>. As not just sensors but “things” are connected to the internet. It’s very dangerous if a hacker can hijack into the system, take control and get very private and sensitive info from wearable devices of sensor’s owner. Worse, hacker can take control and send command to the actuator to initiate action in physical world and cause harm to the sensor owner.</a:t>
            </a:r>
          </a:p>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Real-Time Multimedia Content Processing and Massive Scaling.</a:t>
            </a:r>
            <a:r>
              <a:rPr b="0" i="0" lang="en-US" sz="1000" u="none" cap="none" strike="noStrike">
                <a:solidFill>
                  <a:schemeClr val="dk1"/>
                </a:solidFill>
                <a:latin typeface="Arial"/>
                <a:ea typeface="Arial"/>
                <a:cs typeface="Arial"/>
                <a:sym typeface="Arial"/>
              </a:rPr>
              <a:t> Current technologies have their limitation and cannot completely solve all issues related to the complexity of big data. Data from IoT sensing is huge and require great processing power. The gap between data available and data can process is getting wider. New technologies and data processing techniques are required to analyze large volumes of data faster with efficient resource and power consumption [4.8]</a:t>
            </a:r>
          </a:p>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Bandwidth Limitation.</a:t>
            </a:r>
            <a:r>
              <a:rPr b="0" i="0" lang="en-US" sz="1000" u="none" cap="none" strike="noStrike">
                <a:solidFill>
                  <a:schemeClr val="dk1"/>
                </a:solidFill>
                <a:latin typeface="Arial"/>
                <a:ea typeface="Arial"/>
                <a:cs typeface="Arial"/>
                <a:sym typeface="Arial"/>
              </a:rPr>
              <a:t> Bandwidth limitation is one of the current big challenges that have to be handled in Sensor-Cloud system. The number of sensor devices and their cloud users increases dramatically [4.12]. The number of IoT devices will reach 50 billion by 2025 (Cisco estimation). It’s a very difficult task to manage the bandwidth allocation for a gigantic infrastructure consisting of huge number of device assets and cloud users. [4.8]</a:t>
            </a:r>
          </a:p>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The need for standard</a:t>
            </a:r>
            <a:r>
              <a:rPr b="0" i="0" lang="en-US" sz="1000" u="none" cap="none" strike="noStrike">
                <a:solidFill>
                  <a:schemeClr val="dk1"/>
                </a:solidFill>
                <a:latin typeface="Arial"/>
                <a:ea typeface="Arial"/>
                <a:cs typeface="Arial"/>
                <a:sym typeface="Arial"/>
              </a:rPr>
              <a:t>. IoT is highly heterogeneity so a standard protocol, architecture and APIs are very necessary to facilitate the interconnection between IoT and services that interact with IoT [4.13]. [4.8]</a:t>
            </a:r>
          </a:p>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Pricing Issues</a:t>
            </a:r>
            <a:r>
              <a:rPr b="0" i="0" lang="en-US" sz="1000" u="none" cap="none" strike="noStrike">
                <a:solidFill>
                  <a:schemeClr val="dk1"/>
                </a:solidFill>
                <a:latin typeface="Arial"/>
                <a:ea typeface="Arial"/>
                <a:cs typeface="Arial"/>
                <a:sym typeface="Arial"/>
              </a:rPr>
              <a:t>. The services of Mobile Sensor-Cloud involve both the sensor-service provider (SSP) and cloud- service provider (CSP). Therefore, both SSPs and CSPs have to solve the differences in their customer’s management, services management, and modes and methods of payments and pricing. [4.8]</a:t>
            </a:r>
          </a:p>
          <a:p>
            <a:pPr indent="-292100" lvl="0" marL="457200" marR="0" rtl="0" algn="l">
              <a:lnSpc>
                <a:spcPct val="115000"/>
              </a:lnSpc>
              <a:spcBef>
                <a:spcPts val="0"/>
              </a:spcBef>
              <a:spcAft>
                <a:spcPts val="0"/>
              </a:spcAft>
              <a:buClr>
                <a:schemeClr val="dk1"/>
              </a:buClr>
              <a:buSzPct val="100000"/>
              <a:buFont typeface="Arial"/>
              <a:buAutoNum type="arabicPeriod"/>
            </a:pPr>
            <a:r>
              <a:rPr b="1" i="0" lang="en-US" sz="1000" u="none" cap="none" strike="noStrike">
                <a:solidFill>
                  <a:schemeClr val="dk1"/>
                </a:solidFill>
                <a:latin typeface="Arial"/>
                <a:ea typeface="Arial"/>
                <a:cs typeface="Arial"/>
                <a:sym typeface="Arial"/>
              </a:rPr>
              <a:t>Maintenance Issues. I</a:t>
            </a:r>
            <a:r>
              <a:rPr b="0" i="0" lang="en-US" sz="1000" u="none" cap="none" strike="noStrike">
                <a:solidFill>
                  <a:schemeClr val="dk1"/>
                </a:solidFill>
                <a:latin typeface="Arial"/>
                <a:ea typeface="Arial"/>
                <a:cs typeface="Arial"/>
                <a:sym typeface="Arial"/>
              </a:rPr>
              <a:t>n order to keep the end users’ loyalty, the cloud should cope with the service failure. For this a regular maintenance is needed and redundancy techniques should be implemented to ensure the smooth and continuous flow of services</a:t>
            </a:r>
          </a:p>
          <a:p>
            <a:pPr indent="0" lvl="0" marL="0" marR="0" rtl="0" algn="just">
              <a:lnSpc>
                <a:spcPct val="115000"/>
              </a:lnSpc>
              <a:spcBef>
                <a:spcPts val="0"/>
              </a:spcBef>
              <a:spcAft>
                <a:spcPts val="0"/>
              </a:spcAft>
              <a:buClr>
                <a:schemeClr val="dk1"/>
              </a:buClr>
              <a:buSzPct val="25000"/>
              <a:buFont typeface="Arial"/>
              <a:buNone/>
            </a:pPr>
            <a:r>
              <a:t/>
            </a:r>
            <a:endParaRPr b="0" i="0" sz="1000" u="none" cap="none" strike="noStrike">
              <a:solidFill>
                <a:schemeClr val="dk1"/>
              </a:solidFill>
              <a:latin typeface="Arial"/>
              <a:ea typeface="Arial"/>
              <a:cs typeface="Arial"/>
              <a:sym typeface="Arial"/>
            </a:endParaRPr>
          </a:p>
        </p:txBody>
      </p:sp>
      <p:sp>
        <p:nvSpPr>
          <p:cNvPr id="361" name="Shape 361"/>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367" name="Shape 367"/>
        <p:cNvGrpSpPr/>
        <p:nvPr/>
      </p:nvGrpSpPr>
      <p:grpSpPr>
        <a:xfrm>
          <a:off x="0" y="0"/>
          <a:ext cx="0" cy="0"/>
          <a:chOff x="0" y="0"/>
          <a:chExt cx="0" cy="0"/>
        </a:xfrm>
      </p:grpSpPr>
      <p:sp>
        <p:nvSpPr>
          <p:cNvPr id="368" name="Shape 368"/>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369" name="Shape 369"/>
          <p:cNvSpPr/>
          <p:nvPr>
            <p:ph idx="2" type="sldImg"/>
          </p:nvPr>
        </p:nvSpPr>
        <p:spPr>
          <a:xfrm>
            <a:off x="1143225" y="685800"/>
            <a:ext cx="457222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2" name="Shape 102"/>
        <p:cNvGrpSpPr/>
        <p:nvPr/>
      </p:nvGrpSpPr>
      <p:grpSpPr>
        <a:xfrm>
          <a:off x="0" y="0"/>
          <a:ext cx="0" cy="0"/>
          <a:chOff x="0" y="0"/>
          <a:chExt cx="0" cy="0"/>
        </a:xfrm>
      </p:grpSpPr>
      <p:sp>
        <p:nvSpPr>
          <p:cNvPr id="103" name="Shape 103"/>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104" name="Shape 104"/>
          <p:cNvSpPr/>
          <p:nvPr>
            <p:ph idx="2" type="sldImg"/>
          </p:nvPr>
        </p:nvSpPr>
        <p:spPr>
          <a:xfrm>
            <a:off x="792162" y="685800"/>
            <a:ext cx="5273674"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0" name="Shape 110"/>
        <p:cNvGrpSpPr/>
        <p:nvPr/>
      </p:nvGrpSpPr>
      <p:grpSpPr>
        <a:xfrm>
          <a:off x="0" y="0"/>
          <a:ext cx="0" cy="0"/>
          <a:chOff x="0" y="0"/>
          <a:chExt cx="0" cy="0"/>
        </a:xfrm>
      </p:grpSpPr>
      <p:sp>
        <p:nvSpPr>
          <p:cNvPr id="111" name="Shape 111"/>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304800" lvl="0" marL="457200" marR="0" rtl="0" algn="l">
              <a:spcBef>
                <a:spcPts val="0"/>
              </a:spcBef>
              <a:spcAft>
                <a:spcPts val="0"/>
              </a:spcAft>
              <a:buClr>
                <a:schemeClr val="dk1"/>
              </a:buClr>
              <a:buSzPct val="100000"/>
              <a:buFont typeface="Times New Roman"/>
              <a:buChar char="●"/>
            </a:pPr>
            <a:r>
              <a:rPr b="0" i="0" lang="en-US" sz="1200" u="none" cap="none" strike="noStrike">
                <a:solidFill>
                  <a:schemeClr val="dk1"/>
                </a:solidFill>
                <a:latin typeface="Times New Roman"/>
                <a:ea typeface="Times New Roman"/>
                <a:cs typeface="Times New Roman"/>
                <a:sym typeface="Times New Roman"/>
              </a:rPr>
              <a:t>  Mobile sensors have big advantages over static sensors that come from their mobility nature. For instance, when measuring the pollution of city base on the CO2 level, instead of deploying thousands of sensor around the city, equip those sensors on garbage collector truck will provide bigger geo-coverage and the transient from low to high level of CO2 between area or time during the day</a:t>
            </a:r>
          </a:p>
          <a:p>
            <a:pPr indent="-304800" lvl="0" marL="457200" marR="0" rtl="0" algn="l">
              <a:spcBef>
                <a:spcPts val="0"/>
              </a:spcBef>
              <a:spcAft>
                <a:spcPts val="0"/>
              </a:spcAft>
              <a:buClr>
                <a:schemeClr val="dk1"/>
              </a:buClr>
              <a:buSzPct val="100000"/>
              <a:buFont typeface="Arial"/>
              <a:buChar char="●"/>
            </a:pPr>
            <a:r>
              <a:rPr b="0" i="0" lang="en-US" sz="1200" u="none" cap="none" strike="noStrike">
                <a:solidFill>
                  <a:schemeClr val="dk1"/>
                </a:solidFill>
                <a:latin typeface="Arial"/>
                <a:ea typeface="Arial"/>
                <a:cs typeface="Arial"/>
                <a:sym typeface="Arial"/>
              </a:rPr>
              <a:t>Mobile sensing cloud services is a combination of cloud computing and mobile computing and has the advantages of convenience of data access at any time and any place with no terminal hardware limitations</a:t>
            </a:r>
          </a:p>
          <a:p>
            <a:pPr indent="-304800" lvl="0" marL="457200" marR="0" rtl="0" algn="l">
              <a:spcBef>
                <a:spcPts val="0"/>
              </a:spcBef>
              <a:spcAft>
                <a:spcPts val="0"/>
              </a:spcAft>
              <a:buClr>
                <a:schemeClr val="dk1"/>
              </a:buClr>
              <a:buSzPct val="100000"/>
              <a:buFont typeface="Arial"/>
              <a:buChar char="●"/>
            </a:pPr>
            <a:r>
              <a:rPr b="0" i="0" lang="en-US" sz="1200" u="none" cap="none" strike="noStrike">
                <a:solidFill>
                  <a:schemeClr val="dk1"/>
                </a:solidFill>
                <a:latin typeface="Arial"/>
                <a:ea typeface="Arial"/>
                <a:cs typeface="Arial"/>
                <a:sym typeface="Arial"/>
              </a:rPr>
              <a:t>With the rise of many micro mobile devices, mobile sensing systems has the potential to reach a very large user population </a:t>
            </a:r>
          </a:p>
          <a:p>
            <a:pPr indent="-304800" lvl="0" marL="457200" marR="0" rtl="0" algn="l">
              <a:spcBef>
                <a:spcPts val="0"/>
              </a:spcBef>
              <a:spcAft>
                <a:spcPts val="0"/>
              </a:spcAft>
              <a:buClr>
                <a:schemeClr val="dk1"/>
              </a:buClr>
              <a:buSzPct val="100000"/>
              <a:buFont typeface="Arial"/>
              <a:buChar char="●"/>
            </a:pPr>
            <a:r>
              <a:rPr b="0" i="0" lang="en-US" sz="1200" u="none" cap="none" strike="noStrike">
                <a:solidFill>
                  <a:schemeClr val="dk1"/>
                </a:solidFill>
                <a:latin typeface="Arial"/>
                <a:ea typeface="Arial"/>
                <a:cs typeface="Arial"/>
                <a:sym typeface="Arial"/>
              </a:rPr>
              <a:t>It is convenient and economical to use the sensors available in the mobile devices.</a:t>
            </a:r>
          </a:p>
          <a:p>
            <a:pPr indent="-304800" lvl="0" marL="457200" marR="0" rtl="0" algn="l">
              <a:spcBef>
                <a:spcPts val="0"/>
              </a:spcBef>
              <a:spcAft>
                <a:spcPts val="0"/>
              </a:spcAft>
              <a:buClr>
                <a:schemeClr val="dk1"/>
              </a:buClr>
              <a:buSzPct val="100000"/>
              <a:buFont typeface="Arial"/>
              <a:buChar char="●"/>
            </a:pPr>
            <a:r>
              <a:rPr b="0" i="0" lang="en-US" sz="1200" u="none" cap="none" strike="noStrike">
                <a:solidFill>
                  <a:schemeClr val="dk1"/>
                </a:solidFill>
                <a:latin typeface="Arial"/>
                <a:ea typeface="Arial"/>
                <a:cs typeface="Arial"/>
                <a:sym typeface="Arial"/>
              </a:rPr>
              <a:t>Sensors, such as magnetometer, along with Wi-Fi can be used to detect the presence of person’s zone in a building during an emergency evacuation </a:t>
            </a:r>
          </a:p>
          <a:p>
            <a:pPr indent="-304800" lvl="0" marL="457200" marR="0" rtl="0" algn="l">
              <a:spcBef>
                <a:spcPts val="0"/>
              </a:spcBef>
              <a:spcAft>
                <a:spcPts val="0"/>
              </a:spcAft>
              <a:buClr>
                <a:schemeClr val="dk1"/>
              </a:buClr>
              <a:buSzPct val="100000"/>
              <a:buFont typeface="Arial"/>
              <a:buChar char="●"/>
            </a:pPr>
            <a:r>
              <a:rPr b="0" i="0" lang="en-US" sz="1200" u="none" cap="none" strike="noStrike">
                <a:solidFill>
                  <a:schemeClr val="dk1"/>
                </a:solidFill>
                <a:latin typeface="Arial"/>
                <a:ea typeface="Arial"/>
                <a:cs typeface="Arial"/>
                <a:sym typeface="Arial"/>
              </a:rPr>
              <a:t>Using smartphones as a sensing device avoids additional costs to invest in placing standard expensive PC-like devices in people, buses or cars </a:t>
            </a:r>
          </a:p>
          <a:p>
            <a:pPr indent="-304800" lvl="0" marL="457200" marR="0" rtl="0" algn="l">
              <a:spcBef>
                <a:spcPts val="0"/>
              </a:spcBef>
              <a:buClr>
                <a:schemeClr val="dk1"/>
              </a:buClr>
              <a:buSzPct val="100000"/>
              <a:buFont typeface="Arial"/>
              <a:buChar char="●"/>
            </a:pPr>
            <a:r>
              <a:rPr b="0" i="0" lang="en-US" sz="1200" u="none" cap="none" strike="noStrike">
                <a:solidFill>
                  <a:schemeClr val="dk1"/>
                </a:solidFill>
                <a:latin typeface="Arial"/>
                <a:ea typeface="Arial"/>
                <a:cs typeface="Arial"/>
                <a:sym typeface="Arial"/>
              </a:rPr>
              <a:t>Mobile sensors can be used to monitor air pollution which is economical compared to the expensive and hard to install fixed monitoring stations </a:t>
            </a:r>
          </a:p>
        </p:txBody>
      </p:sp>
      <p:sp>
        <p:nvSpPr>
          <p:cNvPr id="112" name="Shape 112"/>
          <p:cNvSpPr/>
          <p:nvPr>
            <p:ph idx="2" type="sldImg"/>
          </p:nvPr>
        </p:nvSpPr>
        <p:spPr>
          <a:xfrm>
            <a:off x="792162" y="685800"/>
            <a:ext cx="5273674"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304800" lvl="0" marL="457200" marR="0" rtl="0" algn="l">
              <a:spcBef>
                <a:spcPts val="0"/>
              </a:spcBef>
              <a:spcAft>
                <a:spcPts val="0"/>
              </a:spcAft>
              <a:buClr>
                <a:schemeClr val="dk1"/>
              </a:buClr>
              <a:buSzPct val="100000"/>
              <a:buFont typeface="Arial"/>
              <a:buChar char="●"/>
            </a:pPr>
            <a:r>
              <a:rPr b="0" i="0" lang="en-US" sz="1200" u="none" cap="none" strike="noStrike">
                <a:solidFill>
                  <a:schemeClr val="dk1"/>
                </a:solidFill>
                <a:latin typeface="Arial"/>
                <a:ea typeface="Arial"/>
                <a:cs typeface="Arial"/>
                <a:sym typeface="Arial"/>
              </a:rPr>
              <a:t>Mobile device need to have access to the cloud service. since the mobile device may have constraints such as limited storage capacity and memory, restricted CPU processing capabilities, etc. so that the computation can be offloaded.</a:t>
            </a:r>
          </a:p>
          <a:p>
            <a:pPr indent="-304800" lvl="0" marL="457200" marR="0" rtl="0" algn="l">
              <a:spcBef>
                <a:spcPts val="0"/>
              </a:spcBef>
              <a:buClr>
                <a:schemeClr val="dk1"/>
              </a:buClr>
              <a:buSzPct val="100000"/>
              <a:buFont typeface="Arial"/>
              <a:buChar char="●"/>
            </a:pPr>
            <a:r>
              <a:rPr b="0" i="0" lang="en-US" sz="1200" u="none" cap="none" strike="noStrike">
                <a:solidFill>
                  <a:schemeClr val="dk1"/>
                </a:solidFill>
                <a:latin typeface="Arial"/>
                <a:ea typeface="Arial"/>
                <a:cs typeface="Arial"/>
                <a:sym typeface="Arial"/>
              </a:rPr>
              <a:t>The cloud services should comply with web service standards - Simple Object Access Protocol (SOAP) and Representational State Transfer (REST). Mobile applications should be developed to access RESTful and SOAP services </a:t>
            </a:r>
          </a:p>
        </p:txBody>
      </p:sp>
      <p:sp>
        <p:nvSpPr>
          <p:cNvPr id="120" name="Shape 120"/>
          <p:cNvSpPr/>
          <p:nvPr>
            <p:ph idx="2" type="sldImg"/>
          </p:nvPr>
        </p:nvSpPr>
        <p:spPr>
          <a:xfrm>
            <a:off x="792162" y="685800"/>
            <a:ext cx="5273674"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rPr b="0" i="0" lang="en-US" sz="1200" u="none" cap="none" strike="noStrike">
                <a:solidFill>
                  <a:schemeClr val="dk1"/>
                </a:solidFill>
                <a:latin typeface="Arial"/>
                <a:ea typeface="Arial"/>
                <a:cs typeface="Arial"/>
                <a:sym typeface="Arial"/>
              </a:rPr>
              <a:t>There are a number of design challenges in the software architecture of mobile devices such as energy efficiency, resource adaptability [1.9]</a:t>
            </a:r>
            <a:r>
              <a:rPr b="0" i="0" lang="en-US" sz="1200" u="none" cap="none" strike="noStrike">
                <a:solidFill>
                  <a:schemeClr val="dk1"/>
                </a:solidFill>
                <a:latin typeface="Times New Roman"/>
                <a:ea typeface="Times New Roman"/>
                <a:cs typeface="Times New Roman"/>
                <a:sym typeface="Times New Roman"/>
              </a:rPr>
              <a:t>. Energy efficiency is the energy required to deliver a mobile service at a given quality of service (QoS). Energy efficiency becomes a top concern since the mobile device is impacted by the use of high energy consumption sensors, heavy computation load, screens etc [1.9]. Resource adaptability is the ability to adapt flexibly to environment changes. For examples, fluctuating availability of sensing, network availability and accessibility, wireless communication options etc.</a:t>
            </a:r>
          </a:p>
        </p:txBody>
      </p:sp>
      <p:sp>
        <p:nvSpPr>
          <p:cNvPr id="128" name="Shape 128"/>
          <p:cNvSpPr/>
          <p:nvPr>
            <p:ph idx="2" type="sldImg"/>
          </p:nvPr>
        </p:nvSpPr>
        <p:spPr>
          <a:xfrm>
            <a:off x="792162" y="685800"/>
            <a:ext cx="5273674"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spcAft>
                <a:spcPts val="0"/>
              </a:spcAft>
              <a:buClr>
                <a:schemeClr val="dk1"/>
              </a:buClr>
              <a:buSzPct val="25000"/>
              <a:buFont typeface="Arial"/>
              <a:buNone/>
            </a:pPr>
            <a:r>
              <a:rPr b="0" i="0" lang="en-US" sz="1100" u="none" cap="none" strike="noStrike">
                <a:solidFill>
                  <a:schemeClr val="dk1"/>
                </a:solidFill>
                <a:latin typeface="Arial"/>
                <a:ea typeface="Arial"/>
                <a:cs typeface="Arial"/>
                <a:sym typeface="Arial"/>
              </a:rPr>
              <a:t>Evolution of mobile sensors:</a:t>
            </a:r>
          </a:p>
          <a:p>
            <a:pPr indent="0" lvl="0" marL="0" marR="0" rtl="0" algn="l">
              <a:spcBef>
                <a:spcPts val="0"/>
              </a:spcBef>
              <a:buClr>
                <a:schemeClr val="dk1"/>
              </a:buClr>
              <a:buSzPct val="25000"/>
              <a:buFont typeface="Arial"/>
              <a:buNone/>
            </a:pPr>
            <a:r>
              <a:rPr b="0" i="0" lang="en-US" sz="1100" u="none" cap="none" strike="noStrike">
                <a:solidFill>
                  <a:schemeClr val="dk1"/>
                </a:solidFill>
                <a:latin typeface="Arial"/>
                <a:ea typeface="Arial"/>
                <a:cs typeface="Arial"/>
                <a:sym typeface="Arial"/>
              </a:rPr>
              <a:t>1980’s: interest of phenomena, 1990’s: monitor animals, 2000’s: mobile phones like gps and accelerometer, today: smart phone, wearable objects, IOT and what not</a:t>
            </a:r>
          </a:p>
        </p:txBody>
      </p:sp>
      <p:sp>
        <p:nvSpPr>
          <p:cNvPr id="136" name="Shape 136"/>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3" name="Shape 143"/>
        <p:cNvGrpSpPr/>
        <p:nvPr/>
      </p:nvGrpSpPr>
      <p:grpSpPr>
        <a:xfrm>
          <a:off x="0" y="0"/>
          <a:ext cx="0" cy="0"/>
          <a:chOff x="0" y="0"/>
          <a:chExt cx="0" cy="0"/>
        </a:xfrm>
      </p:grpSpPr>
      <p:sp>
        <p:nvSpPr>
          <p:cNvPr id="144" name="Shape 144"/>
          <p:cNvSpPr txBox="1"/>
          <p:nvPr>
            <p:ph idx="1" type="body"/>
          </p:nvPr>
        </p:nvSpPr>
        <p:spPr>
          <a:xfrm>
            <a:off x="685800" y="4343400"/>
            <a:ext cx="5486399" cy="4114800"/>
          </a:xfrm>
          <a:prstGeom prst="rect">
            <a:avLst/>
          </a:prstGeom>
          <a:noFill/>
          <a:ln>
            <a:noFill/>
          </a:ln>
        </p:spPr>
        <p:txBody>
          <a:bodyPr anchorCtr="0" anchor="ctr" bIns="91425" lIns="91425" rIns="91425" tIns="91425">
            <a:noAutofit/>
          </a:bodyPr>
          <a:lstStyle/>
          <a:p>
            <a:pPr indent="0" lvl="0" marL="0" marR="0" rtl="0" algn="l">
              <a:spcBef>
                <a:spcPts val="0"/>
              </a:spcBef>
              <a:buClr>
                <a:schemeClr val="dk1"/>
              </a:buClr>
              <a:buSzPct val="25000"/>
              <a:buFont typeface="Arial"/>
              <a:buNone/>
            </a:pPr>
            <a:r>
              <a:t/>
            </a:r>
            <a:endParaRPr b="0" i="0" sz="1100" u="none" cap="none" strike="noStrike">
              <a:solidFill>
                <a:schemeClr val="dk1"/>
              </a:solidFill>
              <a:latin typeface="Arial"/>
              <a:ea typeface="Arial"/>
              <a:cs typeface="Arial"/>
              <a:sym typeface="Arial"/>
            </a:endParaRPr>
          </a:p>
        </p:txBody>
      </p:sp>
      <p:sp>
        <p:nvSpPr>
          <p:cNvPr id="145" name="Shape 145"/>
          <p:cNvSpPr/>
          <p:nvPr>
            <p:ph idx="2" type="sldImg"/>
          </p:nvPr>
        </p:nvSpPr>
        <p:spPr>
          <a:xfrm>
            <a:off x="1143225" y="685800"/>
            <a:ext cx="4572299"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11" name="Shape 11"/>
        <p:cNvGrpSpPr/>
        <p:nvPr/>
      </p:nvGrpSpPr>
      <p:grpSpPr>
        <a:xfrm>
          <a:off x="0" y="0"/>
          <a:ext cx="0" cy="0"/>
          <a:chOff x="0" y="0"/>
          <a:chExt cx="0" cy="0"/>
        </a:xfrm>
      </p:grpSpPr>
      <p:sp>
        <p:nvSpPr>
          <p:cNvPr id="12" name="Shape 12"/>
          <p:cNvSpPr txBox="1"/>
          <p:nvPr>
            <p:ph type="ctrTitle"/>
          </p:nvPr>
        </p:nvSpPr>
        <p:spPr>
          <a:xfrm>
            <a:off x="685800" y="1846367"/>
            <a:ext cx="7772400" cy="1274022"/>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13" name="Shape 13"/>
          <p:cNvSpPr txBox="1"/>
          <p:nvPr>
            <p:ph idx="1" type="subTitle"/>
          </p:nvPr>
        </p:nvSpPr>
        <p:spPr>
          <a:xfrm>
            <a:off x="1371600" y="3368039"/>
            <a:ext cx="6400799" cy="1518919"/>
          </a:xfrm>
          <a:prstGeom prst="rect">
            <a:avLst/>
          </a:prstGeom>
          <a:noFill/>
          <a:ln>
            <a:noFill/>
          </a:ln>
        </p:spPr>
        <p:txBody>
          <a:bodyPr anchorCtr="0" anchor="t" bIns="91425" lIns="91425" rIns="91425" tIns="91425"/>
          <a:lstStyle>
            <a:lvl1pPr indent="0" lvl="0" marL="0" marR="0" rtl="0" algn="ctr">
              <a:lnSpc>
                <a:spcPct val="100000"/>
              </a:lnSpc>
              <a:spcBef>
                <a:spcPts val="640"/>
              </a:spcBef>
              <a:spcAft>
                <a:spcPts val="0"/>
              </a:spcAft>
              <a:buClr>
                <a:srgbClr val="888888"/>
              </a:buClr>
              <a:buFont typeface="Arial"/>
              <a:buNone/>
              <a:defRPr b="0" i="0" sz="3200" u="none" cap="none" strike="noStrike">
                <a:solidFill>
                  <a:srgbClr val="888888"/>
                </a:solidFill>
                <a:latin typeface="Calibri"/>
                <a:ea typeface="Calibri"/>
                <a:cs typeface="Calibri"/>
                <a:sym typeface="Calibri"/>
              </a:defRPr>
            </a:lvl1pPr>
            <a:lvl2pPr indent="0" lvl="1" marL="457200" marR="0" rtl="0" algn="ctr">
              <a:lnSpc>
                <a:spcPct val="100000"/>
              </a:lnSpc>
              <a:spcBef>
                <a:spcPts val="560"/>
              </a:spcBef>
              <a:spcAft>
                <a:spcPts val="0"/>
              </a:spcAft>
              <a:buClr>
                <a:srgbClr val="888888"/>
              </a:buClr>
              <a:buFont typeface="Arial"/>
              <a:buNone/>
              <a:defRPr b="0" i="0" sz="2800" u="none" cap="none" strike="noStrike">
                <a:solidFill>
                  <a:srgbClr val="888888"/>
                </a:solidFill>
                <a:latin typeface="Calibri"/>
                <a:ea typeface="Calibri"/>
                <a:cs typeface="Calibri"/>
                <a:sym typeface="Calibri"/>
              </a:defRPr>
            </a:lvl2pPr>
            <a:lvl3pPr indent="0" lvl="2" marL="914400" marR="0" rtl="0" algn="ctr">
              <a:lnSpc>
                <a:spcPct val="100000"/>
              </a:lnSpc>
              <a:spcBef>
                <a:spcPts val="480"/>
              </a:spcBef>
              <a:spcAft>
                <a:spcPts val="0"/>
              </a:spcAft>
              <a:buClr>
                <a:srgbClr val="888888"/>
              </a:buClr>
              <a:buFont typeface="Arial"/>
              <a:buNone/>
              <a:defRPr b="0" i="0" sz="2400" u="none" cap="none" strike="noStrike">
                <a:solidFill>
                  <a:srgbClr val="888888"/>
                </a:solidFill>
                <a:latin typeface="Calibri"/>
                <a:ea typeface="Calibri"/>
                <a:cs typeface="Calibri"/>
                <a:sym typeface="Calibri"/>
              </a:defRPr>
            </a:lvl3pPr>
            <a:lvl4pPr indent="0" lvl="3" marL="13716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4pPr>
            <a:lvl5pPr indent="0" lvl="4" marL="18288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5pPr>
            <a:lvl6pPr indent="0" lvl="5" marL="22860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6pPr>
            <a:lvl7pPr indent="0" lvl="6" marL="27432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7pPr>
            <a:lvl8pPr indent="0" lvl="7" marL="32004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8pPr>
            <a:lvl9pPr indent="0" lvl="8" marL="3657600" marR="0" rtl="0" algn="ctr">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9pPr>
          </a:lstStyle>
          <a:p/>
        </p:txBody>
      </p:sp>
      <p:sp>
        <p:nvSpPr>
          <p:cNvPr id="14" name="Shape 14"/>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15" name="Shape 15"/>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16" name="Shape 16"/>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x">
  <p:cSld name="Title and Vertical Text">
    <p:spTree>
      <p:nvGrpSpPr>
        <p:cNvPr id="68" name="Shape 68"/>
        <p:cNvGrpSpPr/>
        <p:nvPr/>
      </p:nvGrpSpPr>
      <p:grpSpPr>
        <a:xfrm>
          <a:off x="0" y="0"/>
          <a:ext cx="0" cy="0"/>
          <a:chOff x="0" y="0"/>
          <a:chExt cx="0" cy="0"/>
        </a:xfrm>
      </p:grpSpPr>
      <p:sp>
        <p:nvSpPr>
          <p:cNvPr id="69" name="Shape 69"/>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70" name="Shape 70"/>
          <p:cNvSpPr txBox="1"/>
          <p:nvPr>
            <p:ph idx="1" type="body"/>
          </p:nvPr>
        </p:nvSpPr>
        <p:spPr>
          <a:xfrm rot="5400000">
            <a:off x="2610748" y="-766708"/>
            <a:ext cx="3922501" cy="8229600"/>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71" name="Shape 71"/>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72" name="Shape 72"/>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73" name="Shape 73"/>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vertTitleAndTx">
  <p:cSld name="Vertical Title and Text">
    <p:spTree>
      <p:nvGrpSpPr>
        <p:cNvPr id="74" name="Shape 74"/>
        <p:cNvGrpSpPr/>
        <p:nvPr/>
      </p:nvGrpSpPr>
      <p:grpSpPr>
        <a:xfrm>
          <a:off x="0" y="0"/>
          <a:ext cx="0" cy="0"/>
          <a:chOff x="0" y="0"/>
          <a:chExt cx="0" cy="0"/>
        </a:xfrm>
      </p:grpSpPr>
      <p:sp>
        <p:nvSpPr>
          <p:cNvPr id="75" name="Shape 75"/>
          <p:cNvSpPr txBox="1"/>
          <p:nvPr>
            <p:ph type="title"/>
          </p:nvPr>
        </p:nvSpPr>
        <p:spPr>
          <a:xfrm rot="5400000">
            <a:off x="5122437" y="1744979"/>
            <a:ext cx="5071320" cy="20574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76" name="Shape 76"/>
          <p:cNvSpPr txBox="1"/>
          <p:nvPr>
            <p:ph idx="1" type="body"/>
          </p:nvPr>
        </p:nvSpPr>
        <p:spPr>
          <a:xfrm rot="5400000">
            <a:off x="931438" y="-236218"/>
            <a:ext cx="5071320" cy="6019798"/>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77" name="Shape 77"/>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78" name="Shape 78"/>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79" name="Shape 79"/>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
  <p:cSld name="Title and Content">
    <p:spTree>
      <p:nvGrpSpPr>
        <p:cNvPr id="17" name="Shape 17"/>
        <p:cNvGrpSpPr/>
        <p:nvPr/>
      </p:nvGrpSpPr>
      <p:grpSpPr>
        <a:xfrm>
          <a:off x="0" y="0"/>
          <a:ext cx="0" cy="0"/>
          <a:chOff x="0" y="0"/>
          <a:chExt cx="0" cy="0"/>
        </a:xfrm>
      </p:grpSpPr>
      <p:sp>
        <p:nvSpPr>
          <p:cNvPr id="18" name="Shape 18"/>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19" name="Shape 19"/>
          <p:cNvSpPr txBox="1"/>
          <p:nvPr>
            <p:ph idx="1" type="body"/>
          </p:nvPr>
        </p:nvSpPr>
        <p:spPr>
          <a:xfrm>
            <a:off x="457200" y="1386841"/>
            <a:ext cx="8229600" cy="3922501"/>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20" name="Shape 20"/>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21" name="Shape 21"/>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22" name="Shape 22"/>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23" name="Shape 23"/>
        <p:cNvGrpSpPr/>
        <p:nvPr/>
      </p:nvGrpSpPr>
      <p:grpSpPr>
        <a:xfrm>
          <a:off x="0" y="0"/>
          <a:ext cx="0" cy="0"/>
          <a:chOff x="0" y="0"/>
          <a:chExt cx="0" cy="0"/>
        </a:xfrm>
      </p:grpSpPr>
      <p:sp>
        <p:nvSpPr>
          <p:cNvPr id="24" name="Shape 24"/>
          <p:cNvSpPr txBox="1"/>
          <p:nvPr>
            <p:ph type="title"/>
          </p:nvPr>
        </p:nvSpPr>
        <p:spPr>
          <a:xfrm>
            <a:off x="722312" y="3819314"/>
            <a:ext cx="7772400" cy="1180465"/>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Calibri"/>
              <a:buNone/>
              <a:defRPr b="1" i="0" sz="40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25" name="Shape 25"/>
          <p:cNvSpPr txBox="1"/>
          <p:nvPr>
            <p:ph idx="1" type="body"/>
          </p:nvPr>
        </p:nvSpPr>
        <p:spPr>
          <a:xfrm>
            <a:off x="722312" y="2519150"/>
            <a:ext cx="7772400" cy="1300162"/>
          </a:xfrm>
          <a:prstGeom prst="rect">
            <a:avLst/>
          </a:prstGeom>
          <a:noFill/>
          <a:ln>
            <a:noFill/>
          </a:ln>
        </p:spPr>
        <p:txBody>
          <a:bodyPr anchorCtr="0" anchor="b" bIns="91425" lIns="91425" rIns="91425" tIns="91425"/>
          <a:lstStyle>
            <a:lvl1pPr indent="0" lvl="0" marL="0" marR="0" rtl="0" algn="l">
              <a:lnSpc>
                <a:spcPct val="100000"/>
              </a:lnSpc>
              <a:spcBef>
                <a:spcPts val="400"/>
              </a:spcBef>
              <a:spcAft>
                <a:spcPts val="0"/>
              </a:spcAft>
              <a:buClr>
                <a:srgbClr val="888888"/>
              </a:buClr>
              <a:buFont typeface="Arial"/>
              <a:buNone/>
              <a:defRPr b="0" i="0" sz="2000" u="none" cap="none" strike="noStrike">
                <a:solidFill>
                  <a:srgbClr val="888888"/>
                </a:solidFill>
                <a:latin typeface="Calibri"/>
                <a:ea typeface="Calibri"/>
                <a:cs typeface="Calibri"/>
                <a:sym typeface="Calibri"/>
              </a:defRPr>
            </a:lvl1pPr>
            <a:lvl2pPr indent="0" lvl="1" marL="457200" marR="0" rtl="0" algn="l">
              <a:lnSpc>
                <a:spcPct val="100000"/>
              </a:lnSpc>
              <a:spcBef>
                <a:spcPts val="360"/>
              </a:spcBef>
              <a:spcAft>
                <a:spcPts val="0"/>
              </a:spcAft>
              <a:buClr>
                <a:srgbClr val="888888"/>
              </a:buClr>
              <a:buFont typeface="Arial"/>
              <a:buNone/>
              <a:defRPr b="0" i="0" sz="1800" u="none" cap="none" strike="noStrike">
                <a:solidFill>
                  <a:srgbClr val="888888"/>
                </a:solidFill>
                <a:latin typeface="Calibri"/>
                <a:ea typeface="Calibri"/>
                <a:cs typeface="Calibri"/>
                <a:sym typeface="Calibri"/>
              </a:defRPr>
            </a:lvl2pPr>
            <a:lvl3pPr indent="0" lvl="2" marL="914400" marR="0" rtl="0" algn="l">
              <a:lnSpc>
                <a:spcPct val="100000"/>
              </a:lnSpc>
              <a:spcBef>
                <a:spcPts val="320"/>
              </a:spcBef>
              <a:spcAft>
                <a:spcPts val="0"/>
              </a:spcAft>
              <a:buClr>
                <a:srgbClr val="888888"/>
              </a:buClr>
              <a:buFont typeface="Arial"/>
              <a:buNone/>
              <a:defRPr b="0" i="0" sz="1600" u="none" cap="none" strike="noStrike">
                <a:solidFill>
                  <a:srgbClr val="888888"/>
                </a:solidFill>
                <a:latin typeface="Calibri"/>
                <a:ea typeface="Calibri"/>
                <a:cs typeface="Calibri"/>
                <a:sym typeface="Calibri"/>
              </a:defRPr>
            </a:lvl3pPr>
            <a:lvl4pPr indent="0" lvl="3" marL="13716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4pPr>
            <a:lvl5pPr indent="0" lvl="4" marL="18288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5pPr>
            <a:lvl6pPr indent="0" lvl="5" marL="22860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6pPr>
            <a:lvl7pPr indent="0" lvl="6" marL="27432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7pPr>
            <a:lvl8pPr indent="0" lvl="7" marL="32004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8pPr>
            <a:lvl9pPr indent="0" lvl="8" marL="3657600" marR="0" rtl="0" algn="l">
              <a:lnSpc>
                <a:spcPct val="100000"/>
              </a:lnSpc>
              <a:spcBef>
                <a:spcPts val="280"/>
              </a:spcBef>
              <a:spcAft>
                <a:spcPts val="0"/>
              </a:spcAft>
              <a:buClr>
                <a:srgbClr val="888888"/>
              </a:buClr>
              <a:buFont typeface="Arial"/>
              <a:buNone/>
              <a:defRPr b="0" i="0" sz="1400" u="none" cap="none" strike="noStrike">
                <a:solidFill>
                  <a:srgbClr val="888888"/>
                </a:solidFill>
                <a:latin typeface="Calibri"/>
                <a:ea typeface="Calibri"/>
                <a:cs typeface="Calibri"/>
                <a:sym typeface="Calibri"/>
              </a:defRPr>
            </a:lvl9pPr>
          </a:lstStyle>
          <a:p/>
        </p:txBody>
      </p:sp>
      <p:sp>
        <p:nvSpPr>
          <p:cNvPr id="26" name="Shape 26"/>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27" name="Shape 27"/>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28" name="Shape 28"/>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Obj">
  <p:cSld name="Two Content">
    <p:spTree>
      <p:nvGrpSpPr>
        <p:cNvPr id="29" name="Shape 29"/>
        <p:cNvGrpSpPr/>
        <p:nvPr/>
      </p:nvGrpSpPr>
      <p:grpSpPr>
        <a:xfrm>
          <a:off x="0" y="0"/>
          <a:ext cx="0" cy="0"/>
          <a:chOff x="0" y="0"/>
          <a:chExt cx="0" cy="0"/>
        </a:xfrm>
      </p:grpSpPr>
      <p:sp>
        <p:nvSpPr>
          <p:cNvPr id="30" name="Shape 30"/>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31" name="Shape 31"/>
          <p:cNvSpPr txBox="1"/>
          <p:nvPr>
            <p:ph idx="1" type="body"/>
          </p:nvPr>
        </p:nvSpPr>
        <p:spPr>
          <a:xfrm>
            <a:off x="457200" y="1386841"/>
            <a:ext cx="4038598" cy="3922501"/>
          </a:xfrm>
          <a:prstGeom prst="rect">
            <a:avLst/>
          </a:prstGeom>
          <a:noFill/>
          <a:ln>
            <a:noFill/>
          </a:ln>
        </p:spPr>
        <p:txBody>
          <a:bodyPr anchorCtr="0" anchor="t" bIns="91425" lIns="91425" rIns="91425" tIns="91425"/>
          <a:lstStyle>
            <a:lvl1pPr indent="12700" lvl="0" marL="34290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1pPr>
            <a:lvl2pPr indent="19050" lvl="1" marL="74295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2pPr>
            <a:lvl3pPr indent="25400" lvl="2" marL="1143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3pPr>
            <a:lvl4pPr indent="0" lvl="3" marL="1600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4pPr>
            <a:lvl5pPr indent="0" lvl="4" marL="20574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5pPr>
            <a:lvl6pPr indent="0" lvl="5" marL="25146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6pPr>
            <a:lvl7pPr indent="0" lvl="6" marL="29718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7pPr>
            <a:lvl8pPr indent="0" lvl="7" marL="34290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8pPr>
            <a:lvl9pPr indent="0" lvl="8" marL="3886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32" name="Shape 32"/>
          <p:cNvSpPr txBox="1"/>
          <p:nvPr>
            <p:ph idx="2" type="body"/>
          </p:nvPr>
        </p:nvSpPr>
        <p:spPr>
          <a:xfrm>
            <a:off x="4648200" y="1386841"/>
            <a:ext cx="4038598" cy="3922501"/>
          </a:xfrm>
          <a:prstGeom prst="rect">
            <a:avLst/>
          </a:prstGeom>
          <a:noFill/>
          <a:ln>
            <a:noFill/>
          </a:ln>
        </p:spPr>
        <p:txBody>
          <a:bodyPr anchorCtr="0" anchor="t" bIns="91425" lIns="91425" rIns="91425" tIns="91425"/>
          <a:lstStyle>
            <a:lvl1pPr indent="12700" lvl="0" marL="34290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1pPr>
            <a:lvl2pPr indent="19050" lvl="1" marL="74295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2pPr>
            <a:lvl3pPr indent="25400" lvl="2" marL="1143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3pPr>
            <a:lvl4pPr indent="0" lvl="3" marL="1600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4pPr>
            <a:lvl5pPr indent="0" lvl="4" marL="20574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5pPr>
            <a:lvl6pPr indent="0" lvl="5" marL="25146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6pPr>
            <a:lvl7pPr indent="0" lvl="6" marL="29718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7pPr>
            <a:lvl8pPr indent="0" lvl="7" marL="34290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8pPr>
            <a:lvl9pPr indent="0" lvl="8" marL="38862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9pPr>
          </a:lstStyle>
          <a:p/>
        </p:txBody>
      </p:sp>
      <p:sp>
        <p:nvSpPr>
          <p:cNvPr id="33" name="Shape 33"/>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34" name="Shape 34"/>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35" name="Shape 35"/>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TxTwoObj">
  <p:cSld name="Comparison">
    <p:spTree>
      <p:nvGrpSpPr>
        <p:cNvPr id="36" name="Shape 36"/>
        <p:cNvGrpSpPr/>
        <p:nvPr/>
      </p:nvGrpSpPr>
      <p:grpSpPr>
        <a:xfrm>
          <a:off x="0" y="0"/>
          <a:ext cx="0" cy="0"/>
          <a:chOff x="0" y="0"/>
          <a:chExt cx="0" cy="0"/>
        </a:xfrm>
      </p:grpSpPr>
      <p:sp>
        <p:nvSpPr>
          <p:cNvPr id="37" name="Shape 37"/>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38" name="Shape 38"/>
          <p:cNvSpPr txBox="1"/>
          <p:nvPr>
            <p:ph idx="1" type="body"/>
          </p:nvPr>
        </p:nvSpPr>
        <p:spPr>
          <a:xfrm>
            <a:off x="457200" y="1330429"/>
            <a:ext cx="4040187" cy="554459"/>
          </a:xfrm>
          <a:prstGeom prst="rect">
            <a:avLst/>
          </a:prstGeom>
          <a:noFill/>
          <a:ln>
            <a:noFill/>
          </a:ln>
        </p:spPr>
        <p:txBody>
          <a:bodyPr anchorCtr="0" anchor="b" bIns="91425" lIns="91425" rIns="91425" tIns="91425"/>
          <a:lstStyle>
            <a:lvl1pPr indent="0" lvl="0" marL="0" marR="0" rtl="0" algn="l">
              <a:lnSpc>
                <a:spcPct val="100000"/>
              </a:lnSpc>
              <a:spcBef>
                <a:spcPts val="480"/>
              </a:spcBef>
              <a:spcAft>
                <a:spcPts val="0"/>
              </a:spcAft>
              <a:buClr>
                <a:schemeClr val="dk1"/>
              </a:buClr>
              <a:buFont typeface="Arial"/>
              <a:buNone/>
              <a:defRPr b="1" i="0" sz="2400" u="none" cap="none" strike="noStrike">
                <a:solidFill>
                  <a:schemeClr val="dk1"/>
                </a:solidFill>
                <a:latin typeface="Calibri"/>
                <a:ea typeface="Calibri"/>
                <a:cs typeface="Calibri"/>
                <a:sym typeface="Calibri"/>
              </a:defRPr>
            </a:lvl1pPr>
            <a:lvl2pPr indent="0" lvl="1" marL="457200" marR="0" rtl="0" algn="l">
              <a:lnSpc>
                <a:spcPct val="100000"/>
              </a:lnSpc>
              <a:spcBef>
                <a:spcPts val="400"/>
              </a:spcBef>
              <a:spcAft>
                <a:spcPts val="0"/>
              </a:spcAft>
              <a:buClr>
                <a:schemeClr val="dk1"/>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lnSpc>
                <a:spcPct val="100000"/>
              </a:lnSpc>
              <a:spcBef>
                <a:spcPts val="360"/>
              </a:spcBef>
              <a:spcAft>
                <a:spcPts val="0"/>
              </a:spcAft>
              <a:buClr>
                <a:schemeClr val="dk1"/>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9pPr>
          </a:lstStyle>
          <a:p/>
        </p:txBody>
      </p:sp>
      <p:sp>
        <p:nvSpPr>
          <p:cNvPr id="39" name="Shape 39"/>
          <p:cNvSpPr txBox="1"/>
          <p:nvPr>
            <p:ph idx="2" type="body"/>
          </p:nvPr>
        </p:nvSpPr>
        <p:spPr>
          <a:xfrm>
            <a:off x="457200" y="1884891"/>
            <a:ext cx="4040187" cy="3424448"/>
          </a:xfrm>
          <a:prstGeom prst="rect">
            <a:avLst/>
          </a:prstGeom>
          <a:noFill/>
          <a:ln>
            <a:noFill/>
          </a:ln>
        </p:spPr>
        <p:txBody>
          <a:bodyPr anchorCtr="0" anchor="t" bIns="91425" lIns="91425" rIns="91425" tIns="91425"/>
          <a:lstStyle>
            <a:lvl1pPr indent="-38100" lvl="0" marL="3429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1pPr>
            <a:lvl2pPr indent="-31750" lvl="1" marL="74295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2pPr>
            <a:lvl3pPr indent="0" lvl="2" marL="11430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3pPr>
            <a:lvl4pPr indent="-25400" lvl="3" marL="16002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4pPr>
            <a:lvl5pPr indent="-25400" lvl="4" marL="20574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5pPr>
            <a:lvl6pPr indent="-25400" lvl="5" marL="25146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6pPr>
            <a:lvl7pPr indent="-25400" lvl="6" marL="29718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7pPr>
            <a:lvl8pPr indent="-25400" lvl="7" marL="34290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8pPr>
            <a:lvl9pPr indent="-25400" lvl="8" marL="38862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40" name="Shape 40"/>
          <p:cNvSpPr txBox="1"/>
          <p:nvPr>
            <p:ph idx="3" type="body"/>
          </p:nvPr>
        </p:nvSpPr>
        <p:spPr>
          <a:xfrm>
            <a:off x="4645026" y="1330429"/>
            <a:ext cx="4041773" cy="554459"/>
          </a:xfrm>
          <a:prstGeom prst="rect">
            <a:avLst/>
          </a:prstGeom>
          <a:noFill/>
          <a:ln>
            <a:noFill/>
          </a:ln>
        </p:spPr>
        <p:txBody>
          <a:bodyPr anchorCtr="0" anchor="b" bIns="91425" lIns="91425" rIns="91425" tIns="91425"/>
          <a:lstStyle>
            <a:lvl1pPr indent="0" lvl="0" marL="0" marR="0" rtl="0" algn="l">
              <a:lnSpc>
                <a:spcPct val="100000"/>
              </a:lnSpc>
              <a:spcBef>
                <a:spcPts val="480"/>
              </a:spcBef>
              <a:spcAft>
                <a:spcPts val="0"/>
              </a:spcAft>
              <a:buClr>
                <a:schemeClr val="dk1"/>
              </a:buClr>
              <a:buFont typeface="Arial"/>
              <a:buNone/>
              <a:defRPr b="1" i="0" sz="2400" u="none" cap="none" strike="noStrike">
                <a:solidFill>
                  <a:schemeClr val="dk1"/>
                </a:solidFill>
                <a:latin typeface="Calibri"/>
                <a:ea typeface="Calibri"/>
                <a:cs typeface="Calibri"/>
                <a:sym typeface="Calibri"/>
              </a:defRPr>
            </a:lvl1pPr>
            <a:lvl2pPr indent="0" lvl="1" marL="457200" marR="0" rtl="0" algn="l">
              <a:lnSpc>
                <a:spcPct val="100000"/>
              </a:lnSpc>
              <a:spcBef>
                <a:spcPts val="400"/>
              </a:spcBef>
              <a:spcAft>
                <a:spcPts val="0"/>
              </a:spcAft>
              <a:buClr>
                <a:schemeClr val="dk1"/>
              </a:buClr>
              <a:buFont typeface="Arial"/>
              <a:buNone/>
              <a:defRPr b="1" i="0" sz="2000" u="none" cap="none" strike="noStrike">
                <a:solidFill>
                  <a:schemeClr val="dk1"/>
                </a:solidFill>
                <a:latin typeface="Calibri"/>
                <a:ea typeface="Calibri"/>
                <a:cs typeface="Calibri"/>
                <a:sym typeface="Calibri"/>
              </a:defRPr>
            </a:lvl2pPr>
            <a:lvl3pPr indent="0" lvl="2" marL="914400" marR="0" rtl="0" algn="l">
              <a:lnSpc>
                <a:spcPct val="100000"/>
              </a:lnSpc>
              <a:spcBef>
                <a:spcPts val="360"/>
              </a:spcBef>
              <a:spcAft>
                <a:spcPts val="0"/>
              </a:spcAft>
              <a:buClr>
                <a:schemeClr val="dk1"/>
              </a:buClr>
              <a:buFont typeface="Arial"/>
              <a:buNone/>
              <a:defRPr b="1"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4pPr>
            <a:lvl5pPr indent="0" lvl="4" marL="18288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5pPr>
            <a:lvl6pPr indent="0" lvl="5" marL="22860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6pPr>
            <a:lvl7pPr indent="0" lvl="6" marL="27432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7pPr>
            <a:lvl8pPr indent="0" lvl="7" marL="32004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8pPr>
            <a:lvl9pPr indent="0" lvl="8" marL="3657600" marR="0" rtl="0" algn="l">
              <a:lnSpc>
                <a:spcPct val="100000"/>
              </a:lnSpc>
              <a:spcBef>
                <a:spcPts val="320"/>
              </a:spcBef>
              <a:spcAft>
                <a:spcPts val="0"/>
              </a:spcAft>
              <a:buClr>
                <a:schemeClr val="dk1"/>
              </a:buClr>
              <a:buFont typeface="Arial"/>
              <a:buNone/>
              <a:defRPr b="1" i="0" sz="1600" u="none" cap="none" strike="noStrike">
                <a:solidFill>
                  <a:schemeClr val="dk1"/>
                </a:solidFill>
                <a:latin typeface="Calibri"/>
                <a:ea typeface="Calibri"/>
                <a:cs typeface="Calibri"/>
                <a:sym typeface="Calibri"/>
              </a:defRPr>
            </a:lvl9pPr>
          </a:lstStyle>
          <a:p/>
        </p:txBody>
      </p:sp>
      <p:sp>
        <p:nvSpPr>
          <p:cNvPr id="41" name="Shape 41"/>
          <p:cNvSpPr txBox="1"/>
          <p:nvPr>
            <p:ph idx="4" type="body"/>
          </p:nvPr>
        </p:nvSpPr>
        <p:spPr>
          <a:xfrm>
            <a:off x="4645026" y="1884891"/>
            <a:ext cx="4041773" cy="3424448"/>
          </a:xfrm>
          <a:prstGeom prst="rect">
            <a:avLst/>
          </a:prstGeom>
          <a:noFill/>
          <a:ln>
            <a:noFill/>
          </a:ln>
        </p:spPr>
        <p:txBody>
          <a:bodyPr anchorCtr="0" anchor="t" bIns="91425" lIns="91425" rIns="91425" tIns="91425"/>
          <a:lstStyle>
            <a:lvl1pPr indent="-38100" lvl="0" marL="3429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1pPr>
            <a:lvl2pPr indent="-31750" lvl="1" marL="74295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2pPr>
            <a:lvl3pPr indent="0" lvl="2" marL="1143000" marR="0" rtl="0" algn="l">
              <a:lnSpc>
                <a:spcPct val="100000"/>
              </a:lnSpc>
              <a:spcBef>
                <a:spcPts val="360"/>
              </a:spcBef>
              <a:spcAft>
                <a:spcPts val="0"/>
              </a:spcAft>
              <a:buClr>
                <a:schemeClr val="dk1"/>
              </a:buClr>
              <a:buSzPct val="100000"/>
              <a:buFont typeface="Arial"/>
              <a:buChar char="•"/>
              <a:defRPr b="0" i="0" sz="1800" u="none" cap="none" strike="noStrike">
                <a:solidFill>
                  <a:schemeClr val="dk1"/>
                </a:solidFill>
                <a:latin typeface="Calibri"/>
                <a:ea typeface="Calibri"/>
                <a:cs typeface="Calibri"/>
                <a:sym typeface="Calibri"/>
              </a:defRPr>
            </a:lvl3pPr>
            <a:lvl4pPr indent="-25400" lvl="3" marL="16002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4pPr>
            <a:lvl5pPr indent="-25400" lvl="4" marL="20574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5pPr>
            <a:lvl6pPr indent="-25400" lvl="5" marL="25146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6pPr>
            <a:lvl7pPr indent="-25400" lvl="6" marL="29718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7pPr>
            <a:lvl8pPr indent="-25400" lvl="7" marL="34290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8pPr>
            <a:lvl9pPr indent="-25400" lvl="8" marL="3886200" marR="0" rtl="0" algn="l">
              <a:lnSpc>
                <a:spcPct val="100000"/>
              </a:lnSpc>
              <a:spcBef>
                <a:spcPts val="320"/>
              </a:spcBef>
              <a:spcAft>
                <a:spcPts val="0"/>
              </a:spcAft>
              <a:buClr>
                <a:schemeClr val="dk1"/>
              </a:buClr>
              <a:buSzPct val="100000"/>
              <a:buFont typeface="Arial"/>
              <a:buChar char="•"/>
              <a:defRPr b="0" i="0" sz="1600" u="none" cap="none" strike="noStrike">
                <a:solidFill>
                  <a:schemeClr val="dk1"/>
                </a:solidFill>
                <a:latin typeface="Calibri"/>
                <a:ea typeface="Calibri"/>
                <a:cs typeface="Calibri"/>
                <a:sym typeface="Calibri"/>
              </a:defRPr>
            </a:lvl9pPr>
          </a:lstStyle>
          <a:p/>
        </p:txBody>
      </p:sp>
      <p:sp>
        <p:nvSpPr>
          <p:cNvPr id="42" name="Shape 42"/>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43" name="Shape 43"/>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44" name="Shape 44"/>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45" name="Shape 45"/>
        <p:cNvGrpSpPr/>
        <p:nvPr/>
      </p:nvGrpSpPr>
      <p:grpSpPr>
        <a:xfrm>
          <a:off x="0" y="0"/>
          <a:ext cx="0" cy="0"/>
          <a:chOff x="0" y="0"/>
          <a:chExt cx="0" cy="0"/>
        </a:xfrm>
      </p:grpSpPr>
      <p:sp>
        <p:nvSpPr>
          <p:cNvPr id="46" name="Shape 46"/>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47" name="Shape 47"/>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48" name="Shape 48"/>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49" name="Shape 49"/>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0" name="Shape 50"/>
        <p:cNvGrpSpPr/>
        <p:nvPr/>
      </p:nvGrpSpPr>
      <p:grpSpPr>
        <a:xfrm>
          <a:off x="0" y="0"/>
          <a:ext cx="0" cy="0"/>
          <a:chOff x="0" y="0"/>
          <a:chExt cx="0" cy="0"/>
        </a:xfrm>
      </p:grpSpPr>
      <p:sp>
        <p:nvSpPr>
          <p:cNvPr id="51" name="Shape 51"/>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52" name="Shape 52"/>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53" name="Shape 53"/>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objTx">
  <p:cSld name="Content with Caption">
    <p:spTree>
      <p:nvGrpSpPr>
        <p:cNvPr id="54" name="Shape 54"/>
        <p:cNvGrpSpPr/>
        <p:nvPr/>
      </p:nvGrpSpPr>
      <p:grpSpPr>
        <a:xfrm>
          <a:off x="0" y="0"/>
          <a:ext cx="0" cy="0"/>
          <a:chOff x="0" y="0"/>
          <a:chExt cx="0" cy="0"/>
        </a:xfrm>
      </p:grpSpPr>
      <p:sp>
        <p:nvSpPr>
          <p:cNvPr id="55" name="Shape 55"/>
          <p:cNvSpPr txBox="1"/>
          <p:nvPr>
            <p:ph type="title"/>
          </p:nvPr>
        </p:nvSpPr>
        <p:spPr>
          <a:xfrm>
            <a:off x="457200" y="236641"/>
            <a:ext cx="3008313" cy="1007110"/>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Calibri"/>
              <a:buNone/>
              <a:defRPr b="1" i="0" sz="20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56" name="Shape 56"/>
          <p:cNvSpPr txBox="1"/>
          <p:nvPr>
            <p:ph idx="1" type="body"/>
          </p:nvPr>
        </p:nvSpPr>
        <p:spPr>
          <a:xfrm>
            <a:off x="3575050" y="236642"/>
            <a:ext cx="5111750" cy="5072698"/>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57" name="Shape 57"/>
          <p:cNvSpPr txBox="1"/>
          <p:nvPr>
            <p:ph idx="2" type="body"/>
          </p:nvPr>
        </p:nvSpPr>
        <p:spPr>
          <a:xfrm>
            <a:off x="457200" y="1243754"/>
            <a:ext cx="3008313" cy="4065586"/>
          </a:xfrm>
          <a:prstGeom prst="rect">
            <a:avLst/>
          </a:prstGeom>
          <a:noFill/>
          <a:ln>
            <a:noFill/>
          </a:ln>
        </p:spPr>
        <p:txBody>
          <a:bodyPr anchorCtr="0" anchor="t" bIns="91425" lIns="91425" rIns="91425" tIns="91425"/>
          <a:lstStyle>
            <a:lvl1pPr indent="0" lvl="0" marL="0" marR="0" rtl="0" algn="l">
              <a:lnSpc>
                <a:spcPct val="100000"/>
              </a:lnSpc>
              <a:spcBef>
                <a:spcPts val="280"/>
              </a:spcBef>
              <a:spcAft>
                <a:spcPts val="0"/>
              </a:spcAft>
              <a:buClr>
                <a:schemeClr val="dk1"/>
              </a:buClr>
              <a:buFont typeface="Arial"/>
              <a:buNone/>
              <a:defRPr b="0" i="0" sz="1400" u="none" cap="none" strike="noStrike">
                <a:solidFill>
                  <a:schemeClr val="dk1"/>
                </a:solidFill>
                <a:latin typeface="Calibri"/>
                <a:ea typeface="Calibri"/>
                <a:cs typeface="Calibri"/>
                <a:sym typeface="Calibri"/>
              </a:defRPr>
            </a:lvl1pPr>
            <a:lvl2pPr indent="0" lvl="1" marL="457200" marR="0" rtl="0" algn="l">
              <a:lnSpc>
                <a:spcPct val="100000"/>
              </a:lnSpc>
              <a:spcBef>
                <a:spcPts val="240"/>
              </a:spcBef>
              <a:spcAft>
                <a:spcPts val="0"/>
              </a:spcAft>
              <a:buClr>
                <a:schemeClr val="dk1"/>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lnSpc>
                <a:spcPct val="100000"/>
              </a:lnSpc>
              <a:spcBef>
                <a:spcPts val="200"/>
              </a:spcBef>
              <a:spcAft>
                <a:spcPts val="0"/>
              </a:spcAft>
              <a:buClr>
                <a:schemeClr val="dk1"/>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9pPr>
          </a:lstStyle>
          <a:p/>
        </p:txBody>
      </p:sp>
      <p:sp>
        <p:nvSpPr>
          <p:cNvPr id="58" name="Shape 58"/>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59" name="Shape 59"/>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60" name="Shape 60"/>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picTx">
  <p:cSld name="Picture with Caption">
    <p:spTree>
      <p:nvGrpSpPr>
        <p:cNvPr id="61" name="Shape 61"/>
        <p:cNvGrpSpPr/>
        <p:nvPr/>
      </p:nvGrpSpPr>
      <p:grpSpPr>
        <a:xfrm>
          <a:off x="0" y="0"/>
          <a:ext cx="0" cy="0"/>
          <a:chOff x="0" y="0"/>
          <a:chExt cx="0" cy="0"/>
        </a:xfrm>
      </p:grpSpPr>
      <p:sp>
        <p:nvSpPr>
          <p:cNvPr id="62" name="Shape 62"/>
          <p:cNvSpPr txBox="1"/>
          <p:nvPr>
            <p:ph type="title"/>
          </p:nvPr>
        </p:nvSpPr>
        <p:spPr>
          <a:xfrm>
            <a:off x="1792288" y="4160519"/>
            <a:ext cx="5486399" cy="491172"/>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Calibri"/>
              <a:buNone/>
              <a:defRPr b="1" i="0" sz="20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63" name="Shape 63"/>
          <p:cNvSpPr/>
          <p:nvPr>
            <p:ph idx="2" type="pic"/>
          </p:nvPr>
        </p:nvSpPr>
        <p:spPr>
          <a:xfrm>
            <a:off x="1792288" y="531072"/>
            <a:ext cx="5486399" cy="3566158"/>
          </a:xfrm>
          <a:prstGeom prst="rect">
            <a:avLst/>
          </a:prstGeom>
          <a:noFill/>
          <a:ln>
            <a:noFill/>
          </a:ln>
        </p:spPr>
        <p:txBody>
          <a:bodyPr anchorCtr="0" anchor="t" bIns="91425" lIns="91425" rIns="91425" tIns="91425"/>
          <a:lstStyle>
            <a:lvl1pPr indent="0" lvl="0" marL="0" marR="0" rtl="0" algn="l">
              <a:lnSpc>
                <a:spcPct val="100000"/>
              </a:lnSpc>
              <a:spcBef>
                <a:spcPts val="640"/>
              </a:spcBef>
              <a:spcAft>
                <a:spcPts val="0"/>
              </a:spcAft>
              <a:buClr>
                <a:schemeClr val="dk1"/>
              </a:buClr>
              <a:buFont typeface="Arial"/>
              <a:buNone/>
              <a:defRPr b="0" i="0" sz="3200" u="none" cap="none" strike="noStrike">
                <a:solidFill>
                  <a:schemeClr val="dk1"/>
                </a:solidFill>
                <a:latin typeface="Calibri"/>
                <a:ea typeface="Calibri"/>
                <a:cs typeface="Calibri"/>
                <a:sym typeface="Calibri"/>
              </a:defRPr>
            </a:lvl1pPr>
            <a:lvl2pPr indent="0" lvl="1" marL="457200" marR="0" rtl="0" algn="l">
              <a:lnSpc>
                <a:spcPct val="100000"/>
              </a:lnSpc>
              <a:spcBef>
                <a:spcPts val="560"/>
              </a:spcBef>
              <a:spcAft>
                <a:spcPts val="0"/>
              </a:spcAft>
              <a:buClr>
                <a:schemeClr val="dk1"/>
              </a:buClr>
              <a:buFont typeface="Arial"/>
              <a:buNone/>
              <a:defRPr b="0" i="0" sz="2800" u="none" cap="none" strike="noStrike">
                <a:solidFill>
                  <a:schemeClr val="dk1"/>
                </a:solidFill>
                <a:latin typeface="Calibri"/>
                <a:ea typeface="Calibri"/>
                <a:cs typeface="Calibri"/>
                <a:sym typeface="Calibri"/>
              </a:defRPr>
            </a:lvl2pPr>
            <a:lvl3pPr indent="0" lvl="2" marL="914400" marR="0" rtl="0" algn="l">
              <a:lnSpc>
                <a:spcPct val="100000"/>
              </a:lnSpc>
              <a:spcBef>
                <a:spcPts val="480"/>
              </a:spcBef>
              <a:spcAft>
                <a:spcPts val="0"/>
              </a:spcAft>
              <a:buClr>
                <a:schemeClr val="dk1"/>
              </a:buClr>
              <a:buFont typeface="Arial"/>
              <a:buNone/>
              <a:defRPr b="0" i="0" sz="2400" u="none" cap="none" strike="noStrike">
                <a:solidFill>
                  <a:schemeClr val="dk1"/>
                </a:solidFill>
                <a:latin typeface="Calibri"/>
                <a:ea typeface="Calibri"/>
                <a:cs typeface="Calibri"/>
                <a:sym typeface="Calibri"/>
              </a:defRPr>
            </a:lvl3pPr>
            <a:lvl4pPr indent="0" lvl="3" marL="13716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4pPr>
            <a:lvl5pPr indent="0" lvl="4" marL="18288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5pPr>
            <a:lvl6pPr indent="0" lvl="5" marL="22860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6pPr>
            <a:lvl7pPr indent="0" lvl="6" marL="27432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7pPr>
            <a:lvl8pPr indent="0" lvl="7" marL="32004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8pPr>
            <a:lvl9pPr indent="0" lvl="8" marL="3657600" marR="0" rtl="0" algn="l">
              <a:lnSpc>
                <a:spcPct val="100000"/>
              </a:lnSpc>
              <a:spcBef>
                <a:spcPts val="400"/>
              </a:spcBef>
              <a:spcAft>
                <a:spcPts val="0"/>
              </a:spcAft>
              <a:buClr>
                <a:schemeClr val="dk1"/>
              </a:buClr>
              <a:buFont typeface="Arial"/>
              <a:buNone/>
              <a:defRPr b="0" i="0" sz="2000" u="none" cap="none" strike="noStrike">
                <a:solidFill>
                  <a:schemeClr val="dk1"/>
                </a:solidFill>
                <a:latin typeface="Calibri"/>
                <a:ea typeface="Calibri"/>
                <a:cs typeface="Calibri"/>
                <a:sym typeface="Calibri"/>
              </a:defRPr>
            </a:lvl9pPr>
          </a:lstStyle>
          <a:p/>
        </p:txBody>
      </p:sp>
      <p:sp>
        <p:nvSpPr>
          <p:cNvPr id="64" name="Shape 64"/>
          <p:cNvSpPr txBox="1"/>
          <p:nvPr>
            <p:ph idx="1" type="body"/>
          </p:nvPr>
        </p:nvSpPr>
        <p:spPr>
          <a:xfrm>
            <a:off x="1792288" y="4651692"/>
            <a:ext cx="5486399" cy="697546"/>
          </a:xfrm>
          <a:prstGeom prst="rect">
            <a:avLst/>
          </a:prstGeom>
          <a:noFill/>
          <a:ln>
            <a:noFill/>
          </a:ln>
        </p:spPr>
        <p:txBody>
          <a:bodyPr anchorCtr="0" anchor="t" bIns="91425" lIns="91425" rIns="91425" tIns="91425"/>
          <a:lstStyle>
            <a:lvl1pPr indent="0" lvl="0" marL="0" marR="0" rtl="0" algn="l">
              <a:lnSpc>
                <a:spcPct val="100000"/>
              </a:lnSpc>
              <a:spcBef>
                <a:spcPts val="280"/>
              </a:spcBef>
              <a:spcAft>
                <a:spcPts val="0"/>
              </a:spcAft>
              <a:buClr>
                <a:schemeClr val="dk1"/>
              </a:buClr>
              <a:buFont typeface="Arial"/>
              <a:buNone/>
              <a:defRPr b="0" i="0" sz="1400" u="none" cap="none" strike="noStrike">
                <a:solidFill>
                  <a:schemeClr val="dk1"/>
                </a:solidFill>
                <a:latin typeface="Calibri"/>
                <a:ea typeface="Calibri"/>
                <a:cs typeface="Calibri"/>
                <a:sym typeface="Calibri"/>
              </a:defRPr>
            </a:lvl1pPr>
            <a:lvl2pPr indent="0" lvl="1" marL="457200" marR="0" rtl="0" algn="l">
              <a:lnSpc>
                <a:spcPct val="100000"/>
              </a:lnSpc>
              <a:spcBef>
                <a:spcPts val="240"/>
              </a:spcBef>
              <a:spcAft>
                <a:spcPts val="0"/>
              </a:spcAft>
              <a:buClr>
                <a:schemeClr val="dk1"/>
              </a:buClr>
              <a:buFont typeface="Arial"/>
              <a:buNone/>
              <a:defRPr b="0" i="0" sz="1200" u="none" cap="none" strike="noStrike">
                <a:solidFill>
                  <a:schemeClr val="dk1"/>
                </a:solidFill>
                <a:latin typeface="Calibri"/>
                <a:ea typeface="Calibri"/>
                <a:cs typeface="Calibri"/>
                <a:sym typeface="Calibri"/>
              </a:defRPr>
            </a:lvl2pPr>
            <a:lvl3pPr indent="0" lvl="2" marL="914400" marR="0" rtl="0" algn="l">
              <a:lnSpc>
                <a:spcPct val="100000"/>
              </a:lnSpc>
              <a:spcBef>
                <a:spcPts val="200"/>
              </a:spcBef>
              <a:spcAft>
                <a:spcPts val="0"/>
              </a:spcAft>
              <a:buClr>
                <a:schemeClr val="dk1"/>
              </a:buClr>
              <a:buFont typeface="Arial"/>
              <a:buNone/>
              <a:defRPr b="0" i="0" sz="1000" u="none" cap="none" strike="noStrike">
                <a:solidFill>
                  <a:schemeClr val="dk1"/>
                </a:solidFill>
                <a:latin typeface="Calibri"/>
                <a:ea typeface="Calibri"/>
                <a:cs typeface="Calibri"/>
                <a:sym typeface="Calibri"/>
              </a:defRPr>
            </a:lvl3pPr>
            <a:lvl4pPr indent="0" lvl="3" marL="13716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4pPr>
            <a:lvl5pPr indent="0" lvl="4" marL="18288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5pPr>
            <a:lvl6pPr indent="0" lvl="5" marL="22860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6pPr>
            <a:lvl7pPr indent="0" lvl="6" marL="27432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7pPr>
            <a:lvl8pPr indent="0" lvl="7" marL="32004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8pPr>
            <a:lvl9pPr indent="0" lvl="8" marL="3657600" marR="0" rtl="0" algn="l">
              <a:lnSpc>
                <a:spcPct val="100000"/>
              </a:lnSpc>
              <a:spcBef>
                <a:spcPts val="180"/>
              </a:spcBef>
              <a:spcAft>
                <a:spcPts val="0"/>
              </a:spcAft>
              <a:buClr>
                <a:schemeClr val="dk1"/>
              </a:buClr>
              <a:buFont typeface="Arial"/>
              <a:buNone/>
              <a:defRPr b="0" i="0" sz="900" u="none" cap="none" strike="noStrike">
                <a:solidFill>
                  <a:schemeClr val="dk1"/>
                </a:solidFill>
                <a:latin typeface="Calibri"/>
                <a:ea typeface="Calibri"/>
                <a:cs typeface="Calibri"/>
                <a:sym typeface="Calibri"/>
              </a:defRPr>
            </a:lvl9pPr>
          </a:lstStyle>
          <a:p/>
        </p:txBody>
      </p:sp>
      <p:sp>
        <p:nvSpPr>
          <p:cNvPr id="65" name="Shape 65"/>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66" name="Shape 66"/>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67" name="Shape 67"/>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57200" y="238018"/>
            <a:ext cx="8229600" cy="990598"/>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Calibri"/>
              <a:buNone/>
              <a:defRPr b="0" i="0" sz="4400" u="none" cap="none" strike="noStrike">
                <a:solidFill>
                  <a:schemeClr val="dk1"/>
                </a:solidFill>
                <a:latin typeface="Calibri"/>
                <a:ea typeface="Calibri"/>
                <a:cs typeface="Calibri"/>
                <a:sym typeface="Calibri"/>
              </a:defRPr>
            </a:lvl1pPr>
            <a:lvl2pPr indent="0" lvl="1">
              <a:spcBef>
                <a:spcPts val="0"/>
              </a:spcBef>
              <a:buFont typeface="Arial"/>
              <a:buNone/>
              <a:defRPr sz="1800"/>
            </a:lvl2pPr>
            <a:lvl3pPr indent="0" lvl="2">
              <a:spcBef>
                <a:spcPts val="0"/>
              </a:spcBef>
              <a:buFont typeface="Arial"/>
              <a:buNone/>
              <a:defRPr sz="1800"/>
            </a:lvl3pPr>
            <a:lvl4pPr indent="0" lvl="3">
              <a:spcBef>
                <a:spcPts val="0"/>
              </a:spcBef>
              <a:buFont typeface="Arial"/>
              <a:buNone/>
              <a:defRPr sz="1800"/>
            </a:lvl4pPr>
            <a:lvl5pPr indent="0" lvl="4">
              <a:spcBef>
                <a:spcPts val="0"/>
              </a:spcBef>
              <a:buFont typeface="Arial"/>
              <a:buNone/>
              <a:defRPr sz="1800"/>
            </a:lvl5pPr>
            <a:lvl6pPr indent="0" lvl="5">
              <a:spcBef>
                <a:spcPts val="0"/>
              </a:spcBef>
              <a:buFont typeface="Arial"/>
              <a:buNone/>
              <a:defRPr sz="1800"/>
            </a:lvl6pPr>
            <a:lvl7pPr indent="0" lvl="6">
              <a:spcBef>
                <a:spcPts val="0"/>
              </a:spcBef>
              <a:buFont typeface="Arial"/>
              <a:buNone/>
              <a:defRPr sz="1800"/>
            </a:lvl7pPr>
            <a:lvl8pPr indent="0" lvl="7">
              <a:spcBef>
                <a:spcPts val="0"/>
              </a:spcBef>
              <a:buFont typeface="Arial"/>
              <a:buNone/>
              <a:defRPr sz="1800"/>
            </a:lvl8pPr>
            <a:lvl9pPr indent="0" lvl="8">
              <a:spcBef>
                <a:spcPts val="0"/>
              </a:spcBef>
              <a:buFont typeface="Arial"/>
              <a:buNone/>
              <a:defRPr sz="1800"/>
            </a:lvl9pPr>
          </a:lstStyle>
          <a:p/>
        </p:txBody>
      </p:sp>
      <p:sp>
        <p:nvSpPr>
          <p:cNvPr id="7" name="Shape 7"/>
          <p:cNvSpPr txBox="1"/>
          <p:nvPr>
            <p:ph idx="1" type="body"/>
          </p:nvPr>
        </p:nvSpPr>
        <p:spPr>
          <a:xfrm>
            <a:off x="457200" y="1386841"/>
            <a:ext cx="8229600" cy="3922501"/>
          </a:xfrm>
          <a:prstGeom prst="rect">
            <a:avLst/>
          </a:prstGeom>
          <a:noFill/>
          <a:ln>
            <a:noFill/>
          </a:ln>
        </p:spPr>
        <p:txBody>
          <a:bodyPr anchorCtr="0" anchor="t" bIns="91425" lIns="91425" rIns="91425" tIns="91425"/>
          <a:lstStyle>
            <a:lvl1pPr indent="63500" lvl="0" marL="342900" marR="0" rtl="0" algn="l">
              <a:lnSpc>
                <a:spcPct val="100000"/>
              </a:lnSpc>
              <a:spcBef>
                <a:spcPts val="640"/>
              </a:spcBef>
              <a:spcAft>
                <a:spcPts val="0"/>
              </a:spcAft>
              <a:buClr>
                <a:schemeClr val="dk1"/>
              </a:buClr>
              <a:buSzPct val="100000"/>
              <a:buFont typeface="Arial"/>
              <a:buChar char="•"/>
              <a:defRPr b="0" i="0" sz="3200" u="none" cap="none" strike="noStrike">
                <a:solidFill>
                  <a:schemeClr val="dk1"/>
                </a:solidFill>
                <a:latin typeface="Calibri"/>
                <a:ea typeface="Calibri"/>
                <a:cs typeface="Calibri"/>
                <a:sym typeface="Calibri"/>
              </a:defRPr>
            </a:lvl1pPr>
            <a:lvl2pPr indent="69850" lvl="1" marL="742950" marR="0" rtl="0" algn="l">
              <a:lnSpc>
                <a:spcPct val="100000"/>
              </a:lnSpc>
              <a:spcBef>
                <a:spcPts val="560"/>
              </a:spcBef>
              <a:spcAft>
                <a:spcPts val="0"/>
              </a:spcAft>
              <a:buClr>
                <a:schemeClr val="dk1"/>
              </a:buClr>
              <a:buSzPct val="100000"/>
              <a:buFont typeface="Arial"/>
              <a:buChar char="–"/>
              <a:defRPr b="0" i="0" sz="2800" u="none" cap="none" strike="noStrike">
                <a:solidFill>
                  <a:schemeClr val="dk1"/>
                </a:solidFill>
                <a:latin typeface="Calibri"/>
                <a:ea typeface="Calibri"/>
                <a:cs typeface="Calibri"/>
                <a:sym typeface="Calibri"/>
              </a:defRPr>
            </a:lvl2pPr>
            <a:lvl3pPr indent="76200" lvl="2" marL="1143000" marR="0" rtl="0" algn="l">
              <a:lnSpc>
                <a:spcPct val="100000"/>
              </a:lnSpc>
              <a:spcBef>
                <a:spcPts val="480"/>
              </a:spcBef>
              <a:spcAft>
                <a:spcPts val="0"/>
              </a:spcAft>
              <a:buClr>
                <a:schemeClr val="dk1"/>
              </a:buClr>
              <a:buSzPct val="100000"/>
              <a:buFont typeface="Arial"/>
              <a:buChar char="•"/>
              <a:defRPr b="0" i="0" sz="2400" u="none" cap="none" strike="noStrike">
                <a:solidFill>
                  <a:schemeClr val="dk1"/>
                </a:solidFill>
                <a:latin typeface="Calibri"/>
                <a:ea typeface="Calibri"/>
                <a:cs typeface="Calibri"/>
                <a:sym typeface="Calibri"/>
              </a:defRPr>
            </a:lvl3pPr>
            <a:lvl4pPr indent="25400" lvl="3" marL="1600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4pPr>
            <a:lvl5pPr indent="25400" lvl="4" marL="20574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5pPr>
            <a:lvl6pPr indent="25400" lvl="5" marL="25146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6pPr>
            <a:lvl7pPr indent="25400" lvl="6" marL="29718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7pPr>
            <a:lvl8pPr indent="25400" lvl="7" marL="34290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8pPr>
            <a:lvl9pPr indent="25400" lvl="8" marL="3886200" marR="0" rtl="0" algn="l">
              <a:lnSpc>
                <a:spcPct val="100000"/>
              </a:lnSpc>
              <a:spcBef>
                <a:spcPts val="400"/>
              </a:spcBef>
              <a:spcAft>
                <a:spcPts val="0"/>
              </a:spcAft>
              <a:buClr>
                <a:schemeClr val="dk1"/>
              </a:buClr>
              <a:buSzPct val="100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Shape 8"/>
          <p:cNvSpPr txBox="1"/>
          <p:nvPr>
            <p:ph idx="10" type="dt"/>
          </p:nvPr>
        </p:nvSpPr>
        <p:spPr>
          <a:xfrm>
            <a:off x="457200" y="5508837"/>
            <a:ext cx="2133598" cy="316441"/>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9" name="Shape 9"/>
          <p:cNvSpPr txBox="1"/>
          <p:nvPr>
            <p:ph idx="11" type="ftr"/>
          </p:nvPr>
        </p:nvSpPr>
        <p:spPr>
          <a:xfrm>
            <a:off x="3124200" y="5508837"/>
            <a:ext cx="2895600" cy="316441"/>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rgbClr val="888888"/>
              </a:buClr>
              <a:buFont typeface="Calibri"/>
              <a:buNone/>
              <a:defRPr b="0" i="0" sz="1200" u="none" cap="none" strike="noStrike">
                <a:solidFill>
                  <a:srgbClr val="888888"/>
                </a:solidFill>
                <a:latin typeface="Calibri"/>
                <a:ea typeface="Calibri"/>
                <a:cs typeface="Calibri"/>
                <a:sym typeface="Calibri"/>
              </a:defRPr>
            </a:lvl1pPr>
            <a:lvl2pPr indent="0" lvl="1" marL="457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2pPr>
            <a:lvl3pPr indent="0" lvl="2" marL="914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3pPr>
            <a:lvl4pPr indent="0" lvl="3" marL="1371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4pPr>
            <a:lvl5pPr indent="0" lvl="4" marL="18288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5pPr>
            <a:lvl6pPr indent="0" lvl="5" marL="22860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6pPr>
            <a:lvl7pPr indent="0" lvl="6" marL="27432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7pPr>
            <a:lvl8pPr indent="0" lvl="7" marL="32004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8pPr>
            <a:lvl9pPr indent="0" lvl="8" marL="3657600" marR="0" rtl="0" algn="l">
              <a:lnSpc>
                <a:spcPct val="100000"/>
              </a:lnSpc>
              <a:spcBef>
                <a:spcPts val="0"/>
              </a:spcBef>
              <a:spcAft>
                <a:spcPts val="0"/>
              </a:spcAft>
              <a:buClr>
                <a:schemeClr val="dk1"/>
              </a:buClr>
              <a:buFont typeface="Calibri"/>
              <a:buNone/>
              <a:defRPr b="0" i="0" sz="1800" u="none" cap="none" strike="noStrike">
                <a:solidFill>
                  <a:schemeClr val="dk1"/>
                </a:solidFill>
                <a:latin typeface="Calibri"/>
                <a:ea typeface="Calibri"/>
                <a:cs typeface="Calibri"/>
                <a:sym typeface="Calibri"/>
              </a:defRPr>
            </a:lvl9pPr>
          </a:lstStyle>
          <a:p/>
        </p:txBody>
      </p:sp>
      <p:sp>
        <p:nvSpPr>
          <p:cNvPr id="10" name="Shape 10"/>
          <p:cNvSpPr txBox="1"/>
          <p:nvPr>
            <p:ph idx="12" type="sldNum"/>
          </p:nvPr>
        </p:nvSpPr>
        <p:spPr>
          <a:xfrm>
            <a:off x="6553200" y="5508837"/>
            <a:ext cx="2133598" cy="316441"/>
          </a:xfrm>
          <a:prstGeom prst="rect">
            <a:avLst/>
          </a:prstGeom>
          <a:noFill/>
          <a:ln>
            <a:noFill/>
          </a:ln>
        </p:spPr>
        <p:txBody>
          <a:bodyPr anchorCtr="0" anchor="ctr" bIns="45700" lIns="91425" rIns="91425" tIns="45700">
            <a:noAutofit/>
          </a:bodyPr>
          <a:lstStyle/>
          <a:p>
            <a:pPr indent="0" lvl="0" marL="0" marR="0" rtl="0" algn="r">
              <a:lnSpc>
                <a:spcPct val="100000"/>
              </a:lnSpc>
              <a:spcBef>
                <a:spcPts val="0"/>
              </a:spcBef>
              <a:spcAft>
                <a:spcPts val="0"/>
              </a:spcAft>
              <a:buClr>
                <a:srgbClr val="888888"/>
              </a:buClr>
              <a:buSzPct val="25000"/>
              <a:buFont typeface="Calibri"/>
              <a:buNone/>
            </a:pPr>
            <a:fld id="{00000000-1234-1234-1234-123412341234}" type="slidenum">
              <a:rPr b="0" i="0" lang="en-US" sz="1200" u="none" cap="none" strike="noStrike">
                <a:solidFill>
                  <a:srgbClr val="888888"/>
                </a:solidFill>
                <a:latin typeface="Calibri"/>
                <a:ea typeface="Calibri"/>
                <a:cs typeface="Calibri"/>
                <a:sym typeface="Calibri"/>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png"/><Relationship Id="rId4"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png"/><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pn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1.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png"/><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png"/><Relationship Id="rId4"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1.png"/><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pn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png"/><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png"/><Relationship Id="rId4" Type="http://schemas.openxmlformats.org/officeDocument/2006/relationships/image" Target="../media/image1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1.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3" name="Shape 83"/>
        <p:cNvGrpSpPr/>
        <p:nvPr/>
      </p:nvGrpSpPr>
      <p:grpSpPr>
        <a:xfrm>
          <a:off x="0" y="0"/>
          <a:ext cx="0" cy="0"/>
          <a:chOff x="0" y="0"/>
          <a:chExt cx="0" cy="0"/>
        </a:xfrm>
      </p:grpSpPr>
      <p:pic>
        <p:nvPicPr>
          <p:cNvPr id="84" name="Shape 84"/>
          <p:cNvPicPr preferRelativeResize="0"/>
          <p:nvPr/>
        </p:nvPicPr>
        <p:blipFill rotWithShape="1">
          <a:blip r:embed="rId3">
            <a:alphaModFix/>
          </a:blip>
          <a:srcRect b="0" l="0" r="0" t="0"/>
          <a:stretch/>
        </p:blipFill>
        <p:spPr>
          <a:xfrm>
            <a:off x="-88900" y="-31879"/>
            <a:ext cx="9321900" cy="6006299"/>
          </a:xfrm>
          <a:prstGeom prst="rect">
            <a:avLst/>
          </a:prstGeom>
          <a:noFill/>
          <a:ln>
            <a:noFill/>
          </a:ln>
        </p:spPr>
      </p:pic>
      <p:sp>
        <p:nvSpPr>
          <p:cNvPr id="85" name="Shape 85"/>
          <p:cNvSpPr txBox="1"/>
          <p:nvPr/>
        </p:nvSpPr>
        <p:spPr>
          <a:xfrm>
            <a:off x="0" y="4921050"/>
            <a:ext cx="4588800" cy="741299"/>
          </a:xfrm>
          <a:prstGeom prst="rect">
            <a:avLst/>
          </a:prstGeom>
          <a:noFill/>
          <a:ln>
            <a:noFill/>
          </a:ln>
        </p:spPr>
        <p:txBody>
          <a:bodyPr anchorCtr="0" anchor="t" bIns="91425" lIns="91425" rIns="91425" tIns="91425">
            <a:noAutofit/>
          </a:bodyPr>
          <a:lstStyle/>
          <a:p>
            <a:pPr indent="0" lvl="0" marL="0" marR="0" rtl="0" algn="ctr">
              <a:lnSpc>
                <a:spcPct val="115000"/>
              </a:lnSpc>
              <a:spcBef>
                <a:spcPts val="0"/>
              </a:spcBef>
              <a:spcAft>
                <a:spcPts val="0"/>
              </a:spcAft>
              <a:buClr>
                <a:schemeClr val="dk1"/>
              </a:buClr>
              <a:buSzPct val="25000"/>
              <a:buFont typeface="Times New Roman"/>
              <a:buNone/>
            </a:pPr>
            <a:r>
              <a:rPr b="0" i="1" lang="en-US" sz="1400" u="none" cap="none" strike="noStrike">
                <a:solidFill>
                  <a:schemeClr val="dk1"/>
                </a:solidFill>
                <a:latin typeface="Times New Roman"/>
                <a:ea typeface="Times New Roman"/>
                <a:cs typeface="Times New Roman"/>
                <a:sym typeface="Times New Roman"/>
              </a:rPr>
              <a:t>Sneha Kasetty Sudarshan, Mohamad Shafaat Ali Khan,</a:t>
            </a:r>
          </a:p>
          <a:p>
            <a:pPr indent="0" lvl="0" marL="0" marR="0" rtl="0" algn="ctr">
              <a:lnSpc>
                <a:spcPct val="115000"/>
              </a:lnSpc>
              <a:spcBef>
                <a:spcPts val="0"/>
              </a:spcBef>
              <a:spcAft>
                <a:spcPts val="0"/>
              </a:spcAft>
              <a:buClr>
                <a:schemeClr val="dk1"/>
              </a:buClr>
              <a:buSzPct val="25000"/>
              <a:buFont typeface="Arial"/>
              <a:buNone/>
            </a:pPr>
            <a:r>
              <a:rPr b="0" i="1" lang="en-US" sz="1400" u="none" cap="none" strike="noStrike">
                <a:solidFill>
                  <a:schemeClr val="dk1"/>
                </a:solidFill>
                <a:latin typeface="Times New Roman"/>
                <a:ea typeface="Times New Roman"/>
                <a:cs typeface="Times New Roman"/>
                <a:sym typeface="Times New Roman"/>
              </a:rPr>
              <a:t>Khanh Dao, Tran Pham</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9" name="Shape 159"/>
        <p:cNvGrpSpPr/>
        <p:nvPr/>
      </p:nvGrpSpPr>
      <p:grpSpPr>
        <a:xfrm>
          <a:off x="0" y="0"/>
          <a:ext cx="0" cy="0"/>
          <a:chOff x="0" y="0"/>
          <a:chExt cx="0" cy="0"/>
        </a:xfrm>
      </p:grpSpPr>
      <p:pic>
        <p:nvPicPr>
          <p:cNvPr id="160" name="Shape 160"/>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61" name="Shape 161"/>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62" name="Shape 162"/>
          <p:cNvSpPr txBox="1"/>
          <p:nvPr/>
        </p:nvSpPr>
        <p:spPr>
          <a:xfrm>
            <a:off x="262225" y="801200"/>
            <a:ext cx="64389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Physical Properties</a:t>
            </a:r>
          </a:p>
        </p:txBody>
      </p:sp>
      <p:sp>
        <p:nvSpPr>
          <p:cNvPr id="163" name="Shape 163"/>
          <p:cNvSpPr txBox="1"/>
          <p:nvPr>
            <p:ph idx="1" type="subTitle"/>
          </p:nvPr>
        </p:nvSpPr>
        <p:spPr>
          <a:xfrm>
            <a:off x="262225" y="1546625"/>
            <a:ext cx="8454900" cy="43971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rgbClr val="000000"/>
              </a:buClr>
              <a:buSzPct val="100000"/>
              <a:buFont typeface="Arial"/>
              <a:buChar char="●"/>
            </a:pPr>
            <a:r>
              <a:rPr b="0" i="0" lang="en-US" sz="1600" u="none" cap="none" strike="noStrike">
                <a:solidFill>
                  <a:srgbClr val="000000"/>
                </a:solidFill>
                <a:latin typeface="Arial"/>
                <a:ea typeface="Arial"/>
                <a:cs typeface="Arial"/>
                <a:sym typeface="Arial"/>
              </a:rPr>
              <a:t>General Classification</a:t>
            </a:r>
          </a:p>
          <a:p>
            <a:pPr indent="-342900" lvl="1" marL="914400" marR="0" rtl="0" algn="l">
              <a:lnSpc>
                <a:spcPct val="100000"/>
              </a:lnSpc>
              <a:spcBef>
                <a:spcPts val="640"/>
              </a:spcBef>
              <a:spcAft>
                <a:spcPts val="0"/>
              </a:spcAft>
              <a:buClr>
                <a:srgbClr val="000000"/>
              </a:buClr>
              <a:buSzPct val="100000"/>
              <a:buFont typeface="Arial"/>
              <a:buChar char="○"/>
            </a:pPr>
            <a:r>
              <a:rPr b="0" i="0" lang="en-US" sz="1600" u="none" cap="none" strike="noStrike">
                <a:solidFill>
                  <a:srgbClr val="000000"/>
                </a:solidFill>
                <a:latin typeface="Arial"/>
                <a:ea typeface="Arial"/>
                <a:cs typeface="Arial"/>
                <a:sym typeface="Arial"/>
              </a:rPr>
              <a:t>Acceleration, Thermal, Image, Light etc</a:t>
            </a:r>
          </a:p>
          <a:p>
            <a:pPr indent="-342900" lvl="0" marL="457200" marR="0" rtl="0" algn="l">
              <a:lnSpc>
                <a:spcPct val="100000"/>
              </a:lnSpc>
              <a:spcBef>
                <a:spcPts val="640"/>
              </a:spcBef>
              <a:spcAft>
                <a:spcPts val="0"/>
              </a:spcAft>
              <a:buClr>
                <a:srgbClr val="000000"/>
              </a:buClr>
              <a:buSzPct val="100000"/>
              <a:buFont typeface="Arial"/>
              <a:buChar char="●"/>
            </a:pPr>
            <a:r>
              <a:rPr b="0" i="0" lang="en-US" sz="1600" u="none" cap="none" strike="noStrike">
                <a:solidFill>
                  <a:srgbClr val="000000"/>
                </a:solidFill>
                <a:latin typeface="Arial"/>
                <a:ea typeface="Arial"/>
                <a:cs typeface="Arial"/>
                <a:sym typeface="Arial"/>
              </a:rPr>
              <a:t>Embedded or External</a:t>
            </a:r>
          </a:p>
          <a:p>
            <a:pPr indent="-342900" lvl="1" marL="914400" marR="0" rtl="0" algn="l">
              <a:lnSpc>
                <a:spcPct val="100000"/>
              </a:lnSpc>
              <a:spcBef>
                <a:spcPts val="640"/>
              </a:spcBef>
              <a:spcAft>
                <a:spcPts val="0"/>
              </a:spcAft>
              <a:buClr>
                <a:srgbClr val="000000"/>
              </a:buClr>
              <a:buSzPct val="100000"/>
              <a:buFont typeface="Arial"/>
              <a:buChar char="○"/>
            </a:pPr>
            <a:r>
              <a:rPr b="0" i="0" lang="en-US" sz="1600" u="none" cap="none" strike="noStrike">
                <a:solidFill>
                  <a:srgbClr val="000000"/>
                </a:solidFill>
                <a:latin typeface="Arial"/>
                <a:ea typeface="Arial"/>
                <a:cs typeface="Arial"/>
                <a:sym typeface="Arial"/>
              </a:rPr>
              <a:t>Embedded sensors which are inside the device. Eg: Tactile sensors</a:t>
            </a:r>
          </a:p>
          <a:p>
            <a:pPr indent="-342900" lvl="1" marL="914400" marR="0" rtl="0" algn="l">
              <a:lnSpc>
                <a:spcPct val="100000"/>
              </a:lnSpc>
              <a:spcBef>
                <a:spcPts val="640"/>
              </a:spcBef>
              <a:spcAft>
                <a:spcPts val="0"/>
              </a:spcAft>
              <a:buClr>
                <a:srgbClr val="000000"/>
              </a:buClr>
              <a:buSzPct val="100000"/>
              <a:buFont typeface="Arial"/>
              <a:buChar char="○"/>
            </a:pPr>
            <a:r>
              <a:rPr b="0" i="0" lang="en-US" sz="1600" u="none" cap="none" strike="noStrike">
                <a:solidFill>
                  <a:srgbClr val="000000"/>
                </a:solidFill>
                <a:latin typeface="Arial"/>
                <a:ea typeface="Arial"/>
                <a:cs typeface="Arial"/>
                <a:sym typeface="Arial"/>
              </a:rPr>
              <a:t>External sensors which are outside the device.</a:t>
            </a:r>
          </a:p>
          <a:p>
            <a:pPr indent="-342900" lvl="0" marL="457200" marR="0" rtl="0" algn="l">
              <a:lnSpc>
                <a:spcPct val="100000"/>
              </a:lnSpc>
              <a:spcBef>
                <a:spcPts val="640"/>
              </a:spcBef>
              <a:spcAft>
                <a:spcPts val="0"/>
              </a:spcAft>
              <a:buClr>
                <a:srgbClr val="000000"/>
              </a:buClr>
              <a:buSzPct val="100000"/>
              <a:buFont typeface="Arial"/>
              <a:buChar char="●"/>
            </a:pPr>
            <a:r>
              <a:rPr b="0" i="0" lang="en-US" sz="1600" u="none" cap="none" strike="noStrike">
                <a:solidFill>
                  <a:srgbClr val="000000"/>
                </a:solidFill>
                <a:latin typeface="Arial"/>
                <a:ea typeface="Arial"/>
                <a:cs typeface="Arial"/>
                <a:sym typeface="Arial"/>
              </a:rPr>
              <a:t>Proprioceptive or Exteroceptive</a:t>
            </a:r>
          </a:p>
          <a:p>
            <a:pPr indent="-342900" lvl="1" marL="914400" marR="0" rtl="0" algn="l">
              <a:lnSpc>
                <a:spcPct val="100000"/>
              </a:lnSpc>
              <a:spcBef>
                <a:spcPts val="640"/>
              </a:spcBef>
              <a:spcAft>
                <a:spcPts val="0"/>
              </a:spcAft>
              <a:buClr>
                <a:srgbClr val="000000"/>
              </a:buClr>
              <a:buSzPct val="100000"/>
              <a:buFont typeface="Arial"/>
              <a:buChar char="○"/>
            </a:pPr>
            <a:r>
              <a:rPr b="0" i="0" lang="en-US" sz="1600" u="none" cap="none" strike="noStrike">
                <a:solidFill>
                  <a:schemeClr val="dk1"/>
                </a:solidFill>
                <a:latin typeface="Arial"/>
                <a:ea typeface="Arial"/>
                <a:cs typeface="Arial"/>
                <a:sym typeface="Arial"/>
              </a:rPr>
              <a:t>Proprioceptive measure properties internal to a device. Eg: Acceleration sensors</a:t>
            </a:r>
          </a:p>
          <a:p>
            <a:pPr indent="-342900" lvl="1" marL="914400" marR="0" rtl="0" algn="l">
              <a:lnSpc>
                <a:spcPct val="100000"/>
              </a:lnSpc>
              <a:spcBef>
                <a:spcPts val="640"/>
              </a:spcBef>
              <a:spcAft>
                <a:spcPts val="0"/>
              </a:spcAft>
              <a:buClr>
                <a:schemeClr val="dk1"/>
              </a:buClr>
              <a:buSzPct val="100000"/>
              <a:buFont typeface="Arial"/>
              <a:buChar char="○"/>
            </a:pPr>
            <a:r>
              <a:rPr b="0" i="0" lang="en-US" sz="1600" u="none" cap="none" strike="noStrike">
                <a:solidFill>
                  <a:schemeClr val="dk1"/>
                </a:solidFill>
                <a:latin typeface="Arial"/>
                <a:ea typeface="Arial"/>
                <a:cs typeface="Arial"/>
                <a:sym typeface="Arial"/>
              </a:rPr>
              <a:t>Exteroceptive measures properties external to a device. Eg: Light sensors</a:t>
            </a:r>
          </a:p>
          <a:p>
            <a:pPr indent="-342900" lvl="0" marL="457200" marR="0" rtl="0" algn="l">
              <a:lnSpc>
                <a:spcPct val="100000"/>
              </a:lnSpc>
              <a:spcBef>
                <a:spcPts val="640"/>
              </a:spcBef>
              <a:spcAft>
                <a:spcPts val="0"/>
              </a:spcAft>
              <a:buClr>
                <a:srgbClr val="000000"/>
              </a:buClr>
              <a:buSzPct val="100000"/>
              <a:buFont typeface="Arial"/>
              <a:buChar char="●"/>
            </a:pPr>
            <a:r>
              <a:rPr b="0" i="0" lang="en-US" sz="1600" u="none" cap="none" strike="noStrike">
                <a:solidFill>
                  <a:srgbClr val="000000"/>
                </a:solidFill>
                <a:latin typeface="Arial"/>
                <a:ea typeface="Arial"/>
                <a:cs typeface="Arial"/>
                <a:sym typeface="Arial"/>
              </a:rPr>
              <a:t>Active or Passive</a:t>
            </a:r>
          </a:p>
          <a:p>
            <a:pPr indent="-342900" lvl="1" marL="914400" marR="0" rtl="0" algn="l">
              <a:lnSpc>
                <a:spcPct val="100000"/>
              </a:lnSpc>
              <a:spcBef>
                <a:spcPts val="640"/>
              </a:spcBef>
              <a:spcAft>
                <a:spcPts val="0"/>
              </a:spcAft>
              <a:buClr>
                <a:srgbClr val="000000"/>
              </a:buClr>
              <a:buSzPct val="100000"/>
              <a:buFont typeface="Arial"/>
              <a:buChar char="○"/>
            </a:pPr>
            <a:r>
              <a:rPr b="0" i="0" lang="en-US" sz="1600" u="none" cap="none" strike="noStrike">
                <a:solidFill>
                  <a:srgbClr val="000000"/>
                </a:solidFill>
                <a:latin typeface="Arial"/>
                <a:ea typeface="Arial"/>
                <a:cs typeface="Arial"/>
                <a:sym typeface="Arial"/>
              </a:rPr>
              <a:t>Active sensor measures energy generated into the surroundings. Eg: Radio sensors</a:t>
            </a:r>
          </a:p>
          <a:p>
            <a:pPr indent="-342900" lvl="1" marL="914400" marR="0" rtl="0" algn="l">
              <a:lnSpc>
                <a:spcPct val="100000"/>
              </a:lnSpc>
              <a:spcBef>
                <a:spcPts val="640"/>
              </a:spcBef>
              <a:spcAft>
                <a:spcPts val="0"/>
              </a:spcAft>
              <a:buClr>
                <a:srgbClr val="000000"/>
              </a:buClr>
              <a:buSzPct val="100000"/>
              <a:buFont typeface="Arial"/>
              <a:buChar char="○"/>
            </a:pPr>
            <a:r>
              <a:rPr b="0" i="0" lang="en-US" sz="1600" u="none" cap="none" strike="noStrike">
                <a:solidFill>
                  <a:srgbClr val="000000"/>
                </a:solidFill>
                <a:latin typeface="Arial"/>
                <a:ea typeface="Arial"/>
                <a:cs typeface="Arial"/>
                <a:sym typeface="Arial"/>
              </a:rPr>
              <a:t>Passive sensors measures energy generated from the surroundings. Eg: Water Sensors</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7" name="Shape 167"/>
        <p:cNvGrpSpPr/>
        <p:nvPr/>
      </p:nvGrpSpPr>
      <p:grpSpPr>
        <a:xfrm>
          <a:off x="0" y="0"/>
          <a:ext cx="0" cy="0"/>
          <a:chOff x="0" y="0"/>
          <a:chExt cx="0" cy="0"/>
        </a:xfrm>
      </p:grpSpPr>
      <p:pic>
        <p:nvPicPr>
          <p:cNvPr id="168" name="Shape 168"/>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69" name="Shape 169"/>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70" name="Shape 170"/>
          <p:cNvSpPr txBox="1"/>
          <p:nvPr/>
        </p:nvSpPr>
        <p:spPr>
          <a:xfrm>
            <a:off x="262225" y="801200"/>
            <a:ext cx="8631900" cy="723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Classification: Physical Properties</a:t>
            </a:r>
          </a:p>
        </p:txBody>
      </p:sp>
      <p:pic>
        <p:nvPicPr>
          <p:cNvPr id="171" name="Shape 171"/>
          <p:cNvPicPr preferRelativeResize="0"/>
          <p:nvPr/>
        </p:nvPicPr>
        <p:blipFill rotWithShape="1">
          <a:blip r:embed="rId4">
            <a:alphaModFix/>
          </a:blip>
          <a:srcRect b="0" l="0" r="0" t="0"/>
          <a:stretch/>
        </p:blipFill>
        <p:spPr>
          <a:xfrm>
            <a:off x="262223" y="1909774"/>
            <a:ext cx="8730000" cy="3520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5" name="Shape 175"/>
        <p:cNvGrpSpPr/>
        <p:nvPr/>
      </p:nvGrpSpPr>
      <p:grpSpPr>
        <a:xfrm>
          <a:off x="0" y="0"/>
          <a:ext cx="0" cy="0"/>
          <a:chOff x="0" y="0"/>
          <a:chExt cx="0" cy="0"/>
        </a:xfrm>
      </p:grpSpPr>
      <p:pic>
        <p:nvPicPr>
          <p:cNvPr id="176" name="Shape 176"/>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77" name="Shape 177"/>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78" name="Shape 178"/>
          <p:cNvSpPr txBox="1"/>
          <p:nvPr/>
        </p:nvSpPr>
        <p:spPr>
          <a:xfrm>
            <a:off x="262225" y="801200"/>
            <a:ext cx="64389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Applications/Uses</a:t>
            </a:r>
          </a:p>
        </p:txBody>
      </p:sp>
      <p:pic>
        <p:nvPicPr>
          <p:cNvPr id="179" name="Shape 179"/>
          <p:cNvPicPr preferRelativeResize="0"/>
          <p:nvPr/>
        </p:nvPicPr>
        <p:blipFill rotWithShape="1">
          <a:blip r:embed="rId4">
            <a:alphaModFix/>
          </a:blip>
          <a:srcRect b="0" l="0" r="0" t="0"/>
          <a:stretch/>
        </p:blipFill>
        <p:spPr>
          <a:xfrm>
            <a:off x="1764249" y="1566874"/>
            <a:ext cx="5066698" cy="428272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3" name="Shape 183"/>
        <p:cNvGrpSpPr/>
        <p:nvPr/>
      </p:nvGrpSpPr>
      <p:grpSpPr>
        <a:xfrm>
          <a:off x="0" y="0"/>
          <a:ext cx="0" cy="0"/>
          <a:chOff x="0" y="0"/>
          <a:chExt cx="0" cy="0"/>
        </a:xfrm>
      </p:grpSpPr>
      <p:pic>
        <p:nvPicPr>
          <p:cNvPr id="184" name="Shape 184"/>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85" name="Shape 185"/>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86" name="Shape 186"/>
          <p:cNvSpPr txBox="1"/>
          <p:nvPr/>
        </p:nvSpPr>
        <p:spPr>
          <a:xfrm>
            <a:off x="262225" y="801200"/>
            <a:ext cx="64389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Smart Phones</a:t>
            </a:r>
          </a:p>
        </p:txBody>
      </p:sp>
      <p:sp>
        <p:nvSpPr>
          <p:cNvPr id="187" name="Shape 187"/>
          <p:cNvSpPr txBox="1"/>
          <p:nvPr>
            <p:ph idx="1" type="subTitle"/>
          </p:nvPr>
        </p:nvSpPr>
        <p:spPr>
          <a:xfrm>
            <a:off x="262225" y="1546625"/>
            <a:ext cx="8454900" cy="4397100"/>
          </a:xfrm>
          <a:prstGeom prst="rect">
            <a:avLst/>
          </a:prstGeom>
          <a:noFill/>
          <a:ln>
            <a:noFill/>
          </a:ln>
        </p:spPr>
        <p:txBody>
          <a:bodyPr anchorCtr="0" anchor="t" bIns="91425" lIns="91425" rIns="91425" tIns="91425">
            <a:noAutofit/>
          </a:bodyPr>
          <a:lstStyle/>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Location sensor</a:t>
            </a:r>
          </a:p>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Accelerometer Sensor</a:t>
            </a:r>
          </a:p>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Compass Sensor</a:t>
            </a:r>
          </a:p>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Gyroscope sensor</a:t>
            </a:r>
          </a:p>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Image Sensor</a:t>
            </a:r>
          </a:p>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Light Sensor</a:t>
            </a:r>
          </a:p>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Touch Sensors</a:t>
            </a:r>
          </a:p>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Proximity Sensor</a:t>
            </a:r>
          </a:p>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Humidity Sensor</a:t>
            </a:r>
          </a:p>
          <a:p>
            <a:pPr indent="-393700" lvl="0" marL="457200" marR="0" rtl="0" algn="l">
              <a:lnSpc>
                <a:spcPct val="100000"/>
              </a:lnSpc>
              <a:spcBef>
                <a:spcPts val="0"/>
              </a:spcBef>
              <a:spcAft>
                <a:spcPts val="0"/>
              </a:spcAft>
              <a:buClr>
                <a:srgbClr val="000000"/>
              </a:buClr>
              <a:buSzPct val="100000"/>
              <a:buFont typeface="Arial"/>
              <a:buChar char="●"/>
            </a:pPr>
            <a:r>
              <a:rPr lang="en-US" sz="2400">
                <a:solidFill>
                  <a:srgbClr val="000000"/>
                </a:solidFill>
                <a:latin typeface="Arial"/>
                <a:ea typeface="Arial"/>
                <a:cs typeface="Arial"/>
                <a:sym typeface="Arial"/>
              </a:rPr>
              <a:t>Temperature Sensors</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1" name="Shape 191"/>
        <p:cNvGrpSpPr/>
        <p:nvPr/>
      </p:nvGrpSpPr>
      <p:grpSpPr>
        <a:xfrm>
          <a:off x="0" y="0"/>
          <a:ext cx="0" cy="0"/>
          <a:chOff x="0" y="0"/>
          <a:chExt cx="0" cy="0"/>
        </a:xfrm>
      </p:grpSpPr>
      <p:pic>
        <p:nvPicPr>
          <p:cNvPr id="192" name="Shape 192"/>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193" name="Shape 193"/>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94" name="Shape 194"/>
          <p:cNvSpPr txBox="1"/>
          <p:nvPr/>
        </p:nvSpPr>
        <p:spPr>
          <a:xfrm>
            <a:off x="262225" y="801200"/>
            <a:ext cx="64389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Smart Phones</a:t>
            </a:r>
          </a:p>
        </p:txBody>
      </p:sp>
      <p:pic>
        <p:nvPicPr>
          <p:cNvPr id="195" name="Shape 195"/>
          <p:cNvPicPr preferRelativeResize="0"/>
          <p:nvPr/>
        </p:nvPicPr>
        <p:blipFill>
          <a:blip r:embed="rId4">
            <a:alphaModFix/>
          </a:blip>
          <a:stretch>
            <a:fillRect/>
          </a:stretch>
        </p:blipFill>
        <p:spPr>
          <a:xfrm>
            <a:off x="179275" y="1743799"/>
            <a:ext cx="8785449" cy="4199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9" name="Shape 199"/>
        <p:cNvGrpSpPr/>
        <p:nvPr/>
      </p:nvGrpSpPr>
      <p:grpSpPr>
        <a:xfrm>
          <a:off x="0" y="0"/>
          <a:ext cx="0" cy="0"/>
          <a:chOff x="0" y="0"/>
          <a:chExt cx="0" cy="0"/>
        </a:xfrm>
      </p:grpSpPr>
      <p:pic>
        <p:nvPicPr>
          <p:cNvPr id="200" name="Shape 200"/>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201" name="Shape 201"/>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02" name="Shape 202"/>
          <p:cNvSpPr txBox="1"/>
          <p:nvPr/>
        </p:nvSpPr>
        <p:spPr>
          <a:xfrm>
            <a:off x="262225" y="801200"/>
            <a:ext cx="64389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Environmental Sensors</a:t>
            </a:r>
          </a:p>
        </p:txBody>
      </p:sp>
      <p:sp>
        <p:nvSpPr>
          <p:cNvPr id="203" name="Shape 203"/>
          <p:cNvSpPr txBox="1"/>
          <p:nvPr>
            <p:ph idx="1" type="subTitle"/>
          </p:nvPr>
        </p:nvSpPr>
        <p:spPr>
          <a:xfrm>
            <a:off x="262225" y="1546625"/>
            <a:ext cx="8454900" cy="4397100"/>
          </a:xfrm>
          <a:prstGeom prst="rect">
            <a:avLst/>
          </a:prstGeom>
          <a:noFill/>
          <a:ln>
            <a:noFill/>
          </a:ln>
        </p:spPr>
        <p:txBody>
          <a:bodyPr anchorCtr="0" anchor="t" bIns="91425" lIns="91425" rIns="91425" tIns="91425">
            <a:noAutofit/>
          </a:bodyPr>
          <a:lstStyle/>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Monitoring of environment.</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Air quality. Eg Opensense</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Noise Pollution maps.</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Pluggable O3 sensors</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Earthquakes and shake intensity maps</a:t>
            </a: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7" name="Shape 207"/>
        <p:cNvGrpSpPr/>
        <p:nvPr/>
      </p:nvGrpSpPr>
      <p:grpSpPr>
        <a:xfrm>
          <a:off x="0" y="0"/>
          <a:ext cx="0" cy="0"/>
          <a:chOff x="0" y="0"/>
          <a:chExt cx="0" cy="0"/>
        </a:xfrm>
      </p:grpSpPr>
      <p:pic>
        <p:nvPicPr>
          <p:cNvPr id="208" name="Shape 208"/>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209" name="Shape 209"/>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10" name="Shape 210"/>
          <p:cNvSpPr txBox="1"/>
          <p:nvPr/>
        </p:nvSpPr>
        <p:spPr>
          <a:xfrm>
            <a:off x="262225" y="801200"/>
            <a:ext cx="64389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Healthcare</a:t>
            </a:r>
            <a:r>
              <a:rPr b="1" lang="en-US" sz="4400">
                <a:solidFill>
                  <a:srgbClr val="3C78D8"/>
                </a:solidFill>
                <a:latin typeface="Calibri"/>
                <a:ea typeface="Calibri"/>
                <a:cs typeface="Calibri"/>
                <a:sym typeface="Calibri"/>
              </a:rPr>
              <a:t> Sensors</a:t>
            </a:r>
          </a:p>
        </p:txBody>
      </p:sp>
      <p:sp>
        <p:nvSpPr>
          <p:cNvPr id="211" name="Shape 211"/>
          <p:cNvSpPr txBox="1"/>
          <p:nvPr>
            <p:ph idx="1" type="subTitle"/>
          </p:nvPr>
        </p:nvSpPr>
        <p:spPr>
          <a:xfrm>
            <a:off x="262225" y="1546625"/>
            <a:ext cx="8454900" cy="4397100"/>
          </a:xfrm>
          <a:prstGeom prst="rect">
            <a:avLst/>
          </a:prstGeom>
          <a:noFill/>
          <a:ln>
            <a:noFill/>
          </a:ln>
        </p:spPr>
        <p:txBody>
          <a:bodyPr anchorCtr="0" anchor="t" bIns="91425" lIns="91425" rIns="91425" tIns="91425">
            <a:noAutofit/>
          </a:bodyPr>
          <a:lstStyle/>
          <a:p>
            <a:pPr indent="-431800" lvl="0" marL="457200" marR="0" rtl="0" algn="l">
              <a:lnSpc>
                <a:spcPct val="100000"/>
              </a:lnSpc>
              <a:spcBef>
                <a:spcPts val="0"/>
              </a:spcBef>
              <a:spcAft>
                <a:spcPts val="0"/>
              </a:spcAft>
              <a:buClr>
                <a:srgbClr val="000000"/>
              </a:buClr>
              <a:buSzPct val="100000"/>
              <a:buFont typeface="Arial"/>
              <a:buChar char="●"/>
            </a:pPr>
            <a:r>
              <a:rPr lang="en-US" sz="3000">
                <a:solidFill>
                  <a:schemeClr val="dk1"/>
                </a:solidFill>
                <a:latin typeface="Arial"/>
                <a:ea typeface="Arial"/>
                <a:cs typeface="Arial"/>
                <a:sym typeface="Arial"/>
              </a:rPr>
              <a:t>Wearable sensors like fitbit etc</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Remote patient monitoring devices.</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Mobile sensors which display electrical signals which heart produces.</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Mobile sensors which amplify the sound organs like veins, arteries and hearts.</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Inhaler with inbuilt asthma sensor. </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5" name="Shape 215"/>
        <p:cNvGrpSpPr/>
        <p:nvPr/>
      </p:nvGrpSpPr>
      <p:grpSpPr>
        <a:xfrm>
          <a:off x="0" y="0"/>
          <a:ext cx="0" cy="0"/>
          <a:chOff x="0" y="0"/>
          <a:chExt cx="0" cy="0"/>
        </a:xfrm>
      </p:grpSpPr>
      <p:pic>
        <p:nvPicPr>
          <p:cNvPr id="216" name="Shape 216"/>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217" name="Shape 217"/>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18" name="Shape 218"/>
          <p:cNvSpPr txBox="1"/>
          <p:nvPr/>
        </p:nvSpPr>
        <p:spPr>
          <a:xfrm>
            <a:off x="262225" y="801200"/>
            <a:ext cx="85605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IoT, Smart City &amp; Transportation </a:t>
            </a:r>
          </a:p>
        </p:txBody>
      </p:sp>
      <p:sp>
        <p:nvSpPr>
          <p:cNvPr id="219" name="Shape 219"/>
          <p:cNvSpPr txBox="1"/>
          <p:nvPr>
            <p:ph idx="1" type="subTitle"/>
          </p:nvPr>
        </p:nvSpPr>
        <p:spPr>
          <a:xfrm>
            <a:off x="262225" y="1546625"/>
            <a:ext cx="8454900" cy="4397100"/>
          </a:xfrm>
          <a:prstGeom prst="rect">
            <a:avLst/>
          </a:prstGeom>
          <a:noFill/>
          <a:ln>
            <a:noFill/>
          </a:ln>
        </p:spPr>
        <p:txBody>
          <a:bodyPr anchorCtr="0" anchor="t" bIns="91425" lIns="91425" rIns="91425" tIns="91425">
            <a:noAutofit/>
          </a:bodyPr>
          <a:lstStyle/>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Structural Health of Buildings</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Waste Management</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Air Quality</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Noise Monitoring</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Traffic Congestion</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Smart Parking</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3" name="Shape 223"/>
        <p:cNvGrpSpPr/>
        <p:nvPr/>
      </p:nvGrpSpPr>
      <p:grpSpPr>
        <a:xfrm>
          <a:off x="0" y="0"/>
          <a:ext cx="0" cy="0"/>
          <a:chOff x="0" y="0"/>
          <a:chExt cx="0" cy="0"/>
        </a:xfrm>
      </p:grpSpPr>
      <p:pic>
        <p:nvPicPr>
          <p:cNvPr id="224" name="Shape 224"/>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225" name="Shape 225"/>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26" name="Shape 226"/>
          <p:cNvSpPr txBox="1"/>
          <p:nvPr/>
        </p:nvSpPr>
        <p:spPr>
          <a:xfrm>
            <a:off x="262225" y="801200"/>
            <a:ext cx="64389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Wild Life</a:t>
            </a:r>
          </a:p>
        </p:txBody>
      </p:sp>
      <p:sp>
        <p:nvSpPr>
          <p:cNvPr id="227" name="Shape 227"/>
          <p:cNvSpPr txBox="1"/>
          <p:nvPr>
            <p:ph idx="1" type="subTitle"/>
          </p:nvPr>
        </p:nvSpPr>
        <p:spPr>
          <a:xfrm>
            <a:off x="262225" y="1546625"/>
            <a:ext cx="8454900" cy="4397100"/>
          </a:xfrm>
          <a:prstGeom prst="rect">
            <a:avLst/>
          </a:prstGeom>
          <a:noFill/>
          <a:ln>
            <a:noFill/>
          </a:ln>
        </p:spPr>
        <p:txBody>
          <a:bodyPr anchorCtr="0" anchor="t" bIns="91425" lIns="91425" rIns="91425" tIns="91425">
            <a:noAutofit/>
          </a:bodyPr>
          <a:lstStyle/>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Monitor behavior of wild animals</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Usage of Badger</a:t>
            </a:r>
          </a:p>
          <a:p>
            <a:pPr lvl="0" marR="0" rtl="0" algn="l">
              <a:lnSpc>
                <a:spcPct val="100000"/>
              </a:lnSpc>
              <a:spcBef>
                <a:spcPts val="0"/>
              </a:spcBef>
              <a:spcAft>
                <a:spcPts val="0"/>
              </a:spcAft>
              <a:buNone/>
            </a:pPr>
            <a:r>
              <a:t/>
            </a:r>
            <a:endParaRPr sz="3000">
              <a:solidFill>
                <a:srgbClr val="000000"/>
              </a:solidFill>
              <a:latin typeface="Arial"/>
              <a:ea typeface="Arial"/>
              <a:cs typeface="Arial"/>
              <a:sym typeface="Arial"/>
            </a:endParaRPr>
          </a:p>
        </p:txBody>
      </p:sp>
      <p:pic>
        <p:nvPicPr>
          <p:cNvPr id="228" name="Shape 228"/>
          <p:cNvPicPr preferRelativeResize="0"/>
          <p:nvPr/>
        </p:nvPicPr>
        <p:blipFill>
          <a:blip r:embed="rId4">
            <a:alphaModFix/>
          </a:blip>
          <a:stretch>
            <a:fillRect/>
          </a:stretch>
        </p:blipFill>
        <p:spPr>
          <a:xfrm>
            <a:off x="385950" y="2918383"/>
            <a:ext cx="6438899" cy="266396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32" name="Shape 232"/>
        <p:cNvGrpSpPr/>
        <p:nvPr/>
      </p:nvGrpSpPr>
      <p:grpSpPr>
        <a:xfrm>
          <a:off x="0" y="0"/>
          <a:ext cx="0" cy="0"/>
          <a:chOff x="0" y="0"/>
          <a:chExt cx="0" cy="0"/>
        </a:xfrm>
      </p:grpSpPr>
      <p:pic>
        <p:nvPicPr>
          <p:cNvPr id="233" name="Shape 233"/>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234" name="Shape 234"/>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35" name="Shape 235"/>
          <p:cNvSpPr txBox="1"/>
          <p:nvPr/>
        </p:nvSpPr>
        <p:spPr>
          <a:xfrm>
            <a:off x="262225" y="801200"/>
            <a:ext cx="64389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Social Networking</a:t>
            </a:r>
          </a:p>
        </p:txBody>
      </p:sp>
      <p:sp>
        <p:nvSpPr>
          <p:cNvPr id="236" name="Shape 236"/>
          <p:cNvSpPr txBox="1"/>
          <p:nvPr>
            <p:ph idx="1" type="subTitle"/>
          </p:nvPr>
        </p:nvSpPr>
        <p:spPr>
          <a:xfrm>
            <a:off x="262225" y="1546625"/>
            <a:ext cx="8454900" cy="4397100"/>
          </a:xfrm>
          <a:prstGeom prst="rect">
            <a:avLst/>
          </a:prstGeom>
          <a:noFill/>
          <a:ln>
            <a:noFill/>
          </a:ln>
        </p:spPr>
        <p:txBody>
          <a:bodyPr anchorCtr="0" anchor="t" bIns="91425" lIns="91425" rIns="91425" tIns="91425">
            <a:noAutofit/>
          </a:bodyPr>
          <a:lstStyle/>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Face to face interactions</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File sharing using bluetooth</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ad-hoc services</a:t>
            </a:r>
          </a:p>
          <a:p>
            <a:pPr indent="-431800" lvl="0" marL="457200" marR="0" rtl="0" algn="l">
              <a:lnSpc>
                <a:spcPct val="100000"/>
              </a:lnSpc>
              <a:spcBef>
                <a:spcPts val="0"/>
              </a:spcBef>
              <a:spcAft>
                <a:spcPts val="0"/>
              </a:spcAft>
              <a:buClr>
                <a:srgbClr val="000000"/>
              </a:buClr>
              <a:buSzPct val="100000"/>
              <a:buFont typeface="Arial"/>
              <a:buChar char="●"/>
            </a:pPr>
            <a:r>
              <a:rPr lang="en-US" sz="3000">
                <a:solidFill>
                  <a:srgbClr val="000000"/>
                </a:solidFill>
                <a:latin typeface="Arial"/>
                <a:ea typeface="Arial"/>
                <a:cs typeface="Arial"/>
                <a:sym typeface="Arial"/>
              </a:rPr>
              <a:t>Selfies</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9" name="Shape 89"/>
        <p:cNvGrpSpPr/>
        <p:nvPr/>
      </p:nvGrpSpPr>
      <p:grpSpPr>
        <a:xfrm>
          <a:off x="0" y="0"/>
          <a:ext cx="0" cy="0"/>
          <a:chOff x="0" y="0"/>
          <a:chExt cx="0" cy="0"/>
        </a:xfrm>
      </p:grpSpPr>
      <p:pic>
        <p:nvPicPr>
          <p:cNvPr id="90" name="Shape 90"/>
          <p:cNvPicPr preferRelativeResize="0"/>
          <p:nvPr/>
        </p:nvPicPr>
        <p:blipFill rotWithShape="1">
          <a:blip r:embed="rId3">
            <a:alphaModFix/>
          </a:blip>
          <a:srcRect b="0" l="0" r="0" t="0"/>
          <a:stretch/>
        </p:blipFill>
        <p:spPr>
          <a:xfrm>
            <a:off x="18900" y="0"/>
            <a:ext cx="9125099" cy="5943599"/>
          </a:xfrm>
          <a:prstGeom prst="rect">
            <a:avLst/>
          </a:prstGeom>
          <a:noFill/>
          <a:ln>
            <a:noFill/>
          </a:ln>
        </p:spPr>
      </p:pic>
      <p:sp>
        <p:nvSpPr>
          <p:cNvPr id="91" name="Shape 91"/>
          <p:cNvSpPr txBox="1"/>
          <p:nvPr/>
        </p:nvSpPr>
        <p:spPr>
          <a:xfrm>
            <a:off x="2736316" y="113905"/>
            <a:ext cx="5066796" cy="490198"/>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92" name="Shape 92"/>
          <p:cNvSpPr txBox="1"/>
          <p:nvPr/>
        </p:nvSpPr>
        <p:spPr>
          <a:xfrm>
            <a:off x="41400" y="637750"/>
            <a:ext cx="9061200" cy="1448099"/>
          </a:xfrm>
          <a:prstGeom prst="rect">
            <a:avLst/>
          </a:prstGeom>
          <a:noFill/>
          <a:ln>
            <a:noFill/>
          </a:ln>
        </p:spPr>
        <p:txBody>
          <a:bodyPr anchorCtr="0" anchor="ctr" bIns="91425" lIns="91425" rIns="91425" tIns="91425">
            <a:noAutofit/>
          </a:bodyPr>
          <a:lstStyle/>
          <a:p>
            <a:pPr indent="0" lvl="0" marL="0" marR="0" rtl="0" algn="ctr">
              <a:lnSpc>
                <a:spcPct val="115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A Comprehensive Study of Mobile Sensing and Cloud Services</a:t>
            </a:r>
          </a:p>
        </p:txBody>
      </p:sp>
      <p:sp>
        <p:nvSpPr>
          <p:cNvPr id="93" name="Shape 93"/>
          <p:cNvSpPr txBox="1"/>
          <p:nvPr/>
        </p:nvSpPr>
        <p:spPr>
          <a:xfrm>
            <a:off x="213075" y="2085875"/>
            <a:ext cx="4362300" cy="381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94" name="Shape 94"/>
          <p:cNvSpPr txBox="1"/>
          <p:nvPr/>
        </p:nvSpPr>
        <p:spPr>
          <a:xfrm>
            <a:off x="213075" y="2085875"/>
            <a:ext cx="8489099" cy="8073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Agenda</a:t>
            </a:r>
          </a:p>
        </p:txBody>
      </p:sp>
      <p:sp>
        <p:nvSpPr>
          <p:cNvPr id="95" name="Shape 95"/>
          <p:cNvSpPr txBox="1"/>
          <p:nvPr/>
        </p:nvSpPr>
        <p:spPr>
          <a:xfrm>
            <a:off x="123750" y="2893175"/>
            <a:ext cx="8915400" cy="3176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Introduction - Sneha</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Mobile sensor classification - Mohamad</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Mobile Sensor Networks  - Khanh</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Internet of Things Sensing - Tran</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0" name="Shape 240"/>
        <p:cNvGrpSpPr/>
        <p:nvPr/>
      </p:nvGrpSpPr>
      <p:grpSpPr>
        <a:xfrm>
          <a:off x="0" y="0"/>
          <a:ext cx="0" cy="0"/>
          <a:chOff x="0" y="0"/>
          <a:chExt cx="0" cy="0"/>
        </a:xfrm>
      </p:grpSpPr>
      <p:pic>
        <p:nvPicPr>
          <p:cNvPr id="241" name="Shape 241"/>
          <p:cNvPicPr preferRelativeResize="0"/>
          <p:nvPr/>
        </p:nvPicPr>
        <p:blipFill rotWithShape="1">
          <a:blip r:embed="rId3">
            <a:alphaModFix/>
          </a:blip>
          <a:srcRect b="0" l="0" r="0" t="0"/>
          <a:stretch/>
        </p:blipFill>
        <p:spPr>
          <a:xfrm>
            <a:off x="9450" y="-147975"/>
            <a:ext cx="9125100" cy="5943600"/>
          </a:xfrm>
          <a:prstGeom prst="rect">
            <a:avLst/>
          </a:prstGeom>
          <a:noFill/>
          <a:ln>
            <a:noFill/>
          </a:ln>
        </p:spPr>
      </p:pic>
      <p:sp>
        <p:nvSpPr>
          <p:cNvPr id="242" name="Shape 242"/>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43" name="Shape 243"/>
          <p:cNvSpPr txBox="1"/>
          <p:nvPr/>
        </p:nvSpPr>
        <p:spPr>
          <a:xfrm>
            <a:off x="262225" y="801200"/>
            <a:ext cx="64389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Mobile Sensor Network </a:t>
            </a:r>
          </a:p>
        </p:txBody>
      </p:sp>
      <p:sp>
        <p:nvSpPr>
          <p:cNvPr id="244" name="Shape 244"/>
          <p:cNvSpPr txBox="1"/>
          <p:nvPr>
            <p:ph idx="1" type="subTitle"/>
          </p:nvPr>
        </p:nvSpPr>
        <p:spPr>
          <a:xfrm>
            <a:off x="262225" y="2009975"/>
            <a:ext cx="8454900" cy="36279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Collection of small, portable and lightweight embedded mobile sensor devices with network capabilities.</a:t>
            </a:r>
          </a:p>
          <a:p>
            <a:pPr lvl="0" marR="0" rtl="0" algn="l">
              <a:lnSpc>
                <a:spcPct val="100000"/>
              </a:lnSpc>
              <a:spcBef>
                <a:spcPts val="0"/>
              </a:spcBef>
              <a:spcAft>
                <a:spcPts val="0"/>
              </a:spcAft>
              <a:buNone/>
            </a:pPr>
            <a:r>
              <a:t/>
            </a:r>
            <a:endParaRPr sz="1800">
              <a:solidFill>
                <a:srgbClr val="000000"/>
              </a:solidFill>
              <a:latin typeface="Arial"/>
              <a:ea typeface="Arial"/>
              <a:cs typeface="Arial"/>
              <a:sym typeface="Arial"/>
            </a:endParaRPr>
          </a:p>
          <a:p>
            <a:pPr indent="-342900" lvl="0" marL="457200" marR="0" rtl="0" algn="l">
              <a:lnSpc>
                <a:spcPct val="100000"/>
              </a:lnSpc>
              <a:spcBef>
                <a:spcPts val="0"/>
              </a:spcBef>
              <a:spcAft>
                <a:spcPts val="0"/>
              </a:spcAft>
              <a:buClr>
                <a:srgbClr val="000000"/>
              </a:buClr>
              <a:buSzPct val="100000"/>
              <a:buFont typeface="Arial"/>
              <a:buChar char="●"/>
            </a:pPr>
            <a:r>
              <a:rPr lang="en-US" sz="1800">
                <a:solidFill>
                  <a:srgbClr val="000000"/>
                </a:solidFill>
                <a:latin typeface="Arial"/>
                <a:ea typeface="Arial"/>
                <a:cs typeface="Arial"/>
                <a:sym typeface="Arial"/>
              </a:rPr>
              <a:t>M</a:t>
            </a:r>
            <a:r>
              <a:rPr b="0" i="0" lang="en-US" sz="1800" u="none" cap="none" strike="noStrike">
                <a:solidFill>
                  <a:srgbClr val="000000"/>
                </a:solidFill>
                <a:latin typeface="Arial"/>
                <a:ea typeface="Arial"/>
                <a:cs typeface="Arial"/>
                <a:sym typeface="Arial"/>
              </a:rPr>
              <a:t>onitor features such as temperature, pressure humidity, illumination intensity, vibration intensity, sound intensity, chemical concentration, vital body function</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8" name="Shape 248"/>
        <p:cNvGrpSpPr/>
        <p:nvPr/>
      </p:nvGrpSpPr>
      <p:grpSpPr>
        <a:xfrm>
          <a:off x="0" y="0"/>
          <a:ext cx="0" cy="0"/>
          <a:chOff x="0" y="0"/>
          <a:chExt cx="0" cy="0"/>
        </a:xfrm>
      </p:grpSpPr>
      <p:pic>
        <p:nvPicPr>
          <p:cNvPr id="249" name="Shape 249"/>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250" name="Shape 250"/>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51" name="Shape 251"/>
          <p:cNvSpPr txBox="1"/>
          <p:nvPr>
            <p:ph idx="1" type="subTitle"/>
          </p:nvPr>
        </p:nvSpPr>
        <p:spPr>
          <a:xfrm>
            <a:off x="600750" y="1546625"/>
            <a:ext cx="4220999" cy="3745199"/>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Transducer: generate electrical signal based on sensed physic effects</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Transceiver: receive commands from central computer and transmit data</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Micro-controller powered by battery</a:t>
            </a:r>
          </a:p>
        </p:txBody>
      </p:sp>
      <p:sp>
        <p:nvSpPr>
          <p:cNvPr id="252" name="Shape 252"/>
          <p:cNvSpPr txBox="1"/>
          <p:nvPr/>
        </p:nvSpPr>
        <p:spPr>
          <a:xfrm>
            <a:off x="378750" y="806375"/>
            <a:ext cx="8012100" cy="8543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Sensor Node Component</a:t>
            </a:r>
          </a:p>
        </p:txBody>
      </p:sp>
      <p:pic>
        <p:nvPicPr>
          <p:cNvPr id="253" name="Shape 253"/>
          <p:cNvPicPr preferRelativeResize="0"/>
          <p:nvPr/>
        </p:nvPicPr>
        <p:blipFill rotWithShape="1">
          <a:blip r:embed="rId4">
            <a:alphaModFix/>
          </a:blip>
          <a:srcRect b="0" l="0" r="0" t="0"/>
          <a:stretch/>
        </p:blipFill>
        <p:spPr>
          <a:xfrm>
            <a:off x="5556750" y="1660775"/>
            <a:ext cx="3143249" cy="2809875"/>
          </a:xfrm>
          <a:prstGeom prst="rect">
            <a:avLst/>
          </a:prstGeom>
          <a:noFill/>
          <a:ln>
            <a:noFill/>
          </a:ln>
        </p:spPr>
      </p:pic>
      <p:sp>
        <p:nvSpPr>
          <p:cNvPr id="254" name="Shape 254"/>
          <p:cNvSpPr txBox="1"/>
          <p:nvPr/>
        </p:nvSpPr>
        <p:spPr>
          <a:xfrm>
            <a:off x="5790225" y="4754875"/>
            <a:ext cx="2748000" cy="332399"/>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1" lang="en-US" sz="1400" u="none" cap="none" strike="noStrike">
                <a:solidFill>
                  <a:srgbClr val="000000"/>
                </a:solidFill>
                <a:latin typeface="Arial"/>
                <a:ea typeface="Arial"/>
                <a:cs typeface="Arial"/>
                <a:sym typeface="Arial"/>
              </a:rPr>
              <a:t>Sensor Node components</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8" name="Shape 258"/>
        <p:cNvGrpSpPr/>
        <p:nvPr/>
      </p:nvGrpSpPr>
      <p:grpSpPr>
        <a:xfrm>
          <a:off x="0" y="0"/>
          <a:ext cx="0" cy="0"/>
          <a:chOff x="0" y="0"/>
          <a:chExt cx="0" cy="0"/>
        </a:xfrm>
      </p:grpSpPr>
      <p:pic>
        <p:nvPicPr>
          <p:cNvPr id="259" name="Shape 259"/>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260" name="Shape 260"/>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61" name="Shape 261"/>
          <p:cNvSpPr txBox="1"/>
          <p:nvPr>
            <p:ph idx="1" type="subTitle"/>
          </p:nvPr>
        </p:nvSpPr>
        <p:spPr>
          <a:xfrm>
            <a:off x="618150" y="1911325"/>
            <a:ext cx="7907700" cy="2874900"/>
          </a:xfrm>
          <a:prstGeom prst="rect">
            <a:avLst/>
          </a:prstGeom>
          <a:noFill/>
          <a:ln>
            <a:noFill/>
          </a:ln>
        </p:spPr>
        <p:txBody>
          <a:bodyPr anchorCtr="0" anchor="t" bIns="91425" lIns="91425" rIns="91425" tIns="91425">
            <a:noAutofit/>
          </a:bodyPr>
          <a:lstStyle/>
          <a:p>
            <a:pPr indent="-342900" lvl="0" marL="457200" rtl="0" algn="l">
              <a:spcBef>
                <a:spcPts val="0"/>
              </a:spcBef>
              <a:buClr>
                <a:schemeClr val="dk1"/>
              </a:buClr>
              <a:buSzPct val="100000"/>
              <a:buChar char="●"/>
            </a:pPr>
            <a:r>
              <a:rPr lang="en-US" sz="1800">
                <a:solidFill>
                  <a:schemeClr val="dk1"/>
                </a:solidFill>
                <a:latin typeface="Arial"/>
                <a:ea typeface="Arial"/>
                <a:cs typeface="Arial"/>
                <a:sym typeface="Arial"/>
              </a:rPr>
              <a:t>More versatile than normal static and individual sensor network</a:t>
            </a:r>
          </a:p>
          <a:p>
            <a:pPr indent="-342900" lvl="1" marL="914400" rtl="0" algn="l">
              <a:spcBef>
                <a:spcPts val="0"/>
              </a:spcBef>
              <a:buClr>
                <a:schemeClr val="dk1"/>
              </a:buClr>
              <a:buSzPct val="100000"/>
              <a:buChar char="○"/>
            </a:pPr>
            <a:r>
              <a:rPr lang="en-US" sz="1800">
                <a:solidFill>
                  <a:schemeClr val="dk1"/>
                </a:solidFill>
                <a:latin typeface="Arial"/>
                <a:ea typeface="Arial"/>
                <a:cs typeface="Arial"/>
                <a:sym typeface="Arial"/>
              </a:rPr>
              <a:t>Ability to cover wide range of sensing and cope with rapid topology change</a:t>
            </a:r>
          </a:p>
          <a:p>
            <a:pPr indent="-342900" lvl="1" marL="914400" rtl="0" algn="l">
              <a:spcBef>
                <a:spcPts val="0"/>
              </a:spcBef>
              <a:buClr>
                <a:schemeClr val="dk1"/>
              </a:buClr>
              <a:buSzPct val="100000"/>
              <a:buChar char="○"/>
            </a:pPr>
            <a:r>
              <a:rPr lang="en-US" sz="1800">
                <a:solidFill>
                  <a:schemeClr val="dk1"/>
                </a:solidFill>
                <a:latin typeface="Arial"/>
                <a:ea typeface="Arial"/>
                <a:cs typeface="Arial"/>
                <a:sym typeface="Arial"/>
              </a:rPr>
              <a:t>Collaborate and combine data to increase the accuracy of change data</a:t>
            </a:r>
          </a:p>
          <a:p>
            <a:pPr indent="-342900" lvl="1" marL="914400" rtl="0" algn="l">
              <a:spcBef>
                <a:spcPts val="0"/>
              </a:spcBef>
              <a:buClr>
                <a:schemeClr val="dk1"/>
              </a:buClr>
              <a:buSzPct val="100000"/>
              <a:buChar char="○"/>
            </a:pPr>
            <a:r>
              <a:rPr lang="en-US" sz="1800">
                <a:solidFill>
                  <a:schemeClr val="dk1"/>
                </a:solidFill>
                <a:latin typeface="Arial"/>
                <a:ea typeface="Arial"/>
                <a:cs typeface="Arial"/>
                <a:sym typeface="Arial"/>
              </a:rPr>
              <a:t>Provide extended functionality such as forwarding service</a:t>
            </a:r>
          </a:p>
          <a:p>
            <a:pPr indent="-342900" lvl="1" marL="914400" rtl="0" algn="l">
              <a:spcBef>
                <a:spcPts val="0"/>
              </a:spcBef>
              <a:buClr>
                <a:schemeClr val="dk1"/>
              </a:buClr>
              <a:buSzPct val="100000"/>
              <a:buChar char="○"/>
            </a:pPr>
            <a:r>
              <a:rPr lang="en-US" sz="1800">
                <a:solidFill>
                  <a:schemeClr val="dk1"/>
                </a:solidFill>
                <a:latin typeface="Arial"/>
                <a:ea typeface="Arial"/>
                <a:cs typeface="Arial"/>
                <a:sym typeface="Arial"/>
              </a:rPr>
              <a:t>Flexible to be deployed in any scenarios.</a:t>
            </a:r>
          </a:p>
        </p:txBody>
      </p:sp>
      <p:sp>
        <p:nvSpPr>
          <p:cNvPr id="262" name="Shape 262"/>
          <p:cNvSpPr txBox="1"/>
          <p:nvPr/>
        </p:nvSpPr>
        <p:spPr>
          <a:xfrm>
            <a:off x="378750" y="794050"/>
            <a:ext cx="8012100" cy="8544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Advantages of WSN</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66" name="Shape 266"/>
        <p:cNvGrpSpPr/>
        <p:nvPr/>
      </p:nvGrpSpPr>
      <p:grpSpPr>
        <a:xfrm>
          <a:off x="0" y="0"/>
          <a:ext cx="0" cy="0"/>
          <a:chOff x="0" y="0"/>
          <a:chExt cx="0" cy="0"/>
        </a:xfrm>
      </p:grpSpPr>
      <p:pic>
        <p:nvPicPr>
          <p:cNvPr id="267" name="Shape 267"/>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268" name="Shape 268"/>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69" name="Shape 269"/>
          <p:cNvSpPr txBox="1"/>
          <p:nvPr/>
        </p:nvSpPr>
        <p:spPr>
          <a:xfrm>
            <a:off x="364200" y="505575"/>
            <a:ext cx="8779800" cy="727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Network structures</a:t>
            </a:r>
          </a:p>
        </p:txBody>
      </p:sp>
      <p:pic>
        <p:nvPicPr>
          <p:cNvPr descr="Screen Shot 2016-11-16 at 4.13.33 PM.png" id="270" name="Shape 270"/>
          <p:cNvPicPr preferRelativeResize="0"/>
          <p:nvPr/>
        </p:nvPicPr>
        <p:blipFill>
          <a:blip r:embed="rId4">
            <a:alphaModFix/>
          </a:blip>
          <a:stretch>
            <a:fillRect/>
          </a:stretch>
        </p:blipFill>
        <p:spPr>
          <a:xfrm>
            <a:off x="182100" y="1233075"/>
            <a:ext cx="8779799" cy="4132549"/>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74" name="Shape 274"/>
        <p:cNvGrpSpPr/>
        <p:nvPr/>
      </p:nvGrpSpPr>
      <p:grpSpPr>
        <a:xfrm>
          <a:off x="0" y="0"/>
          <a:ext cx="0" cy="0"/>
          <a:chOff x="0" y="0"/>
          <a:chExt cx="0" cy="0"/>
        </a:xfrm>
      </p:grpSpPr>
      <p:pic>
        <p:nvPicPr>
          <p:cNvPr id="275" name="Shape 275"/>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276" name="Shape 276"/>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77" name="Shape 277"/>
          <p:cNvSpPr txBox="1"/>
          <p:nvPr/>
        </p:nvSpPr>
        <p:spPr>
          <a:xfrm>
            <a:off x="364200" y="604100"/>
            <a:ext cx="8779800" cy="7071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lang="en-US" sz="4400">
                <a:solidFill>
                  <a:srgbClr val="3C78D8"/>
                </a:solidFill>
                <a:latin typeface="Calibri"/>
                <a:ea typeface="Calibri"/>
                <a:cs typeface="Calibri"/>
                <a:sym typeface="Calibri"/>
              </a:rPr>
              <a:t>Types of WSN</a:t>
            </a:r>
          </a:p>
        </p:txBody>
      </p:sp>
      <p:sp>
        <p:nvSpPr>
          <p:cNvPr id="278" name="Shape 278"/>
          <p:cNvSpPr txBox="1"/>
          <p:nvPr/>
        </p:nvSpPr>
        <p:spPr>
          <a:xfrm>
            <a:off x="468575" y="1311200"/>
            <a:ext cx="8397600" cy="4188300"/>
          </a:xfrm>
          <a:prstGeom prst="rect">
            <a:avLst/>
          </a:prstGeom>
          <a:noFill/>
          <a:ln>
            <a:noFill/>
          </a:ln>
        </p:spPr>
        <p:txBody>
          <a:bodyPr anchorCtr="0" anchor="t" bIns="91425" lIns="91425" rIns="91425" tIns="91425">
            <a:noAutofit/>
          </a:bodyPr>
          <a:lstStyle/>
          <a:p>
            <a:pPr indent="-342900" lvl="0" marL="457200" rtl="0">
              <a:spcBef>
                <a:spcPts val="0"/>
              </a:spcBef>
              <a:buSzPct val="100000"/>
              <a:buChar char="●"/>
            </a:pPr>
            <a:r>
              <a:rPr b="1" lang="en-US" sz="1800"/>
              <a:t>One layer (Flat or planar network)</a:t>
            </a:r>
          </a:p>
          <a:p>
            <a:pPr indent="-330200" lvl="1" marL="914400" rtl="0">
              <a:spcBef>
                <a:spcPts val="0"/>
              </a:spcBef>
              <a:buSzPct val="100000"/>
              <a:buChar char="○"/>
            </a:pPr>
            <a:r>
              <a:rPr lang="en-US" sz="1600"/>
              <a:t>Device communicate in ad-hoc manner, all communicate over the same network</a:t>
            </a:r>
          </a:p>
          <a:p>
            <a:pPr indent="-330200" lvl="1" marL="914400" rtl="0">
              <a:spcBef>
                <a:spcPts val="0"/>
              </a:spcBef>
              <a:buSzPct val="100000"/>
              <a:buChar char="○"/>
            </a:pPr>
            <a:r>
              <a:rPr lang="en-US" sz="1600"/>
              <a:t>Multi-hop network communication =&gt; packet may be lost</a:t>
            </a:r>
          </a:p>
          <a:p>
            <a:pPr indent="0" lvl="0" marL="457200" rtl="0">
              <a:spcBef>
                <a:spcPts val="0"/>
              </a:spcBef>
              <a:buNone/>
            </a:pPr>
            <a:r>
              <a:t/>
            </a:r>
            <a:endParaRPr/>
          </a:p>
          <a:p>
            <a:pPr indent="-342900" lvl="0" marL="457200" rtl="0">
              <a:spcBef>
                <a:spcPts val="0"/>
              </a:spcBef>
              <a:buSzPct val="100000"/>
              <a:buChar char="●"/>
            </a:pPr>
            <a:r>
              <a:rPr b="1" lang="en-US" sz="1800"/>
              <a:t>Two-layer network</a:t>
            </a:r>
          </a:p>
          <a:p>
            <a:pPr indent="-330200" lvl="1" marL="914400" rtl="0">
              <a:spcBef>
                <a:spcPts val="0"/>
              </a:spcBef>
              <a:buSzPct val="100000"/>
              <a:buChar char="○"/>
            </a:pPr>
            <a:r>
              <a:rPr lang="en-US" sz="1600"/>
              <a:t>Consist of stationary nodes and mobile nodes connect with each other</a:t>
            </a:r>
          </a:p>
          <a:p>
            <a:pPr indent="-330200" lvl="1" marL="914400" rtl="0">
              <a:spcBef>
                <a:spcPts val="0"/>
              </a:spcBef>
              <a:buSzPct val="100000"/>
              <a:buChar char="○"/>
            </a:pPr>
            <a:r>
              <a:rPr lang="en-US" sz="1600"/>
              <a:t>When node become disjoint, mobile entities position themselves to re-establish connectivity</a:t>
            </a:r>
          </a:p>
          <a:p>
            <a:pPr lvl="0" rtl="0">
              <a:spcBef>
                <a:spcPts val="0"/>
              </a:spcBef>
              <a:buNone/>
            </a:pPr>
            <a:r>
              <a:t/>
            </a:r>
            <a:endParaRPr sz="1600"/>
          </a:p>
          <a:p>
            <a:pPr indent="-342900" lvl="0" marL="457200" rtl="0">
              <a:spcBef>
                <a:spcPts val="0"/>
              </a:spcBef>
              <a:buSzPct val="100000"/>
              <a:buChar char="●"/>
            </a:pPr>
            <a:r>
              <a:rPr b="1" lang="en-US" sz="1800"/>
              <a:t>Three layer network</a:t>
            </a:r>
          </a:p>
          <a:p>
            <a:pPr indent="-330200" lvl="1" marL="914400" rtl="0">
              <a:spcBef>
                <a:spcPts val="0"/>
              </a:spcBef>
              <a:buSzPct val="100000"/>
              <a:buChar char="○"/>
            </a:pPr>
            <a:r>
              <a:rPr lang="en-US" sz="1600"/>
              <a:t>Consist of a set of stationary sensor nodes passing data to set of access points</a:t>
            </a:r>
          </a:p>
          <a:p>
            <a:pPr indent="-330200" lvl="1" marL="914400" rtl="0">
              <a:spcBef>
                <a:spcPts val="0"/>
              </a:spcBef>
              <a:buSzPct val="100000"/>
              <a:buChar char="○"/>
            </a:pPr>
            <a:r>
              <a:rPr lang="en-US" sz="1600"/>
              <a:t>Cover wide network area</a:t>
            </a:r>
          </a:p>
          <a:p>
            <a:pPr indent="-330200" lvl="1" marL="914400" rtl="0">
              <a:spcBef>
                <a:spcPts val="0"/>
              </a:spcBef>
              <a:buSzPct val="100000"/>
              <a:buChar char="○"/>
            </a:pPr>
            <a:r>
              <a:rPr lang="en-US" sz="1600"/>
              <a:t>Compatible with several application simultaneously</a:t>
            </a: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82" name="Shape 282"/>
        <p:cNvGrpSpPr/>
        <p:nvPr/>
      </p:nvGrpSpPr>
      <p:grpSpPr>
        <a:xfrm>
          <a:off x="0" y="0"/>
          <a:ext cx="0" cy="0"/>
          <a:chOff x="0" y="0"/>
          <a:chExt cx="0" cy="0"/>
        </a:xfrm>
      </p:grpSpPr>
      <p:pic>
        <p:nvPicPr>
          <p:cNvPr id="283" name="Shape 283"/>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284" name="Shape 284"/>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85" name="Shape 285"/>
          <p:cNvSpPr txBox="1"/>
          <p:nvPr/>
        </p:nvSpPr>
        <p:spPr>
          <a:xfrm>
            <a:off x="255650" y="677450"/>
            <a:ext cx="7963200" cy="8052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Routing Protocol Taxonomy</a:t>
            </a:r>
          </a:p>
        </p:txBody>
      </p:sp>
      <p:pic>
        <p:nvPicPr>
          <p:cNvPr descr="Network topology.png" id="286" name="Shape 286"/>
          <p:cNvPicPr preferRelativeResize="0"/>
          <p:nvPr/>
        </p:nvPicPr>
        <p:blipFill rotWithShape="1">
          <a:blip r:embed="rId4">
            <a:alphaModFix/>
          </a:blip>
          <a:srcRect b="0" l="0" r="0" t="0"/>
          <a:stretch/>
        </p:blipFill>
        <p:spPr>
          <a:xfrm>
            <a:off x="792012" y="1692449"/>
            <a:ext cx="7566475" cy="32286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0" name="Shape 290"/>
        <p:cNvGrpSpPr/>
        <p:nvPr/>
      </p:nvGrpSpPr>
      <p:grpSpPr>
        <a:xfrm>
          <a:off x="0" y="0"/>
          <a:ext cx="0" cy="0"/>
          <a:chOff x="0" y="0"/>
          <a:chExt cx="0" cy="0"/>
        </a:xfrm>
      </p:grpSpPr>
      <p:pic>
        <p:nvPicPr>
          <p:cNvPr id="291" name="Shape 291"/>
          <p:cNvPicPr preferRelativeResize="0"/>
          <p:nvPr/>
        </p:nvPicPr>
        <p:blipFill rotWithShape="1">
          <a:blip r:embed="rId3">
            <a:alphaModFix/>
          </a:blip>
          <a:srcRect b="0" l="0" r="0" t="0"/>
          <a:stretch/>
        </p:blipFill>
        <p:spPr>
          <a:xfrm>
            <a:off x="12700" y="0"/>
            <a:ext cx="9125100" cy="5943600"/>
          </a:xfrm>
          <a:prstGeom prst="rect">
            <a:avLst/>
          </a:prstGeom>
          <a:noFill/>
          <a:ln>
            <a:noFill/>
          </a:ln>
        </p:spPr>
      </p:pic>
      <p:sp>
        <p:nvSpPr>
          <p:cNvPr id="292" name="Shape 292"/>
          <p:cNvSpPr txBox="1"/>
          <p:nvPr/>
        </p:nvSpPr>
        <p:spPr>
          <a:xfrm>
            <a:off x="2736316" y="113905"/>
            <a:ext cx="5066700" cy="490200"/>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293" name="Shape 293"/>
          <p:cNvSpPr txBox="1"/>
          <p:nvPr/>
        </p:nvSpPr>
        <p:spPr>
          <a:xfrm>
            <a:off x="255650" y="677450"/>
            <a:ext cx="7963200" cy="8052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Font typeface="Calibri"/>
              <a:buNone/>
            </a:pPr>
            <a:r>
              <a:t/>
            </a:r>
            <a:endParaRPr/>
          </a:p>
        </p:txBody>
      </p:sp>
      <p:pic>
        <p:nvPicPr>
          <p:cNvPr id="294" name="Shape 294"/>
          <p:cNvPicPr preferRelativeResize="0"/>
          <p:nvPr/>
        </p:nvPicPr>
        <p:blipFill>
          <a:blip r:embed="rId4">
            <a:alphaModFix/>
          </a:blip>
          <a:stretch>
            <a:fillRect/>
          </a:stretch>
        </p:blipFill>
        <p:spPr>
          <a:xfrm>
            <a:off x="3250" y="1959199"/>
            <a:ext cx="9144000" cy="3195606"/>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98" name="Shape 298"/>
        <p:cNvGrpSpPr/>
        <p:nvPr/>
      </p:nvGrpSpPr>
      <p:grpSpPr>
        <a:xfrm>
          <a:off x="0" y="0"/>
          <a:ext cx="0" cy="0"/>
          <a:chOff x="0" y="0"/>
          <a:chExt cx="0" cy="0"/>
        </a:xfrm>
      </p:grpSpPr>
      <p:pic>
        <p:nvPicPr>
          <p:cNvPr id="299" name="Shape 299"/>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300" name="Shape 300"/>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301" name="Shape 301"/>
          <p:cNvSpPr txBox="1"/>
          <p:nvPr/>
        </p:nvSpPr>
        <p:spPr>
          <a:xfrm>
            <a:off x="102275" y="664675"/>
            <a:ext cx="8512799" cy="702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 Sensing as a Service</a:t>
            </a:r>
          </a:p>
        </p:txBody>
      </p:sp>
      <p:pic>
        <p:nvPicPr>
          <p:cNvPr id="302" name="Shape 302"/>
          <p:cNvPicPr preferRelativeResize="0"/>
          <p:nvPr/>
        </p:nvPicPr>
        <p:blipFill rotWithShape="1">
          <a:blip r:embed="rId4">
            <a:alphaModFix/>
          </a:blip>
          <a:srcRect b="0" l="0" r="0" t="0"/>
          <a:stretch/>
        </p:blipFill>
        <p:spPr>
          <a:xfrm>
            <a:off x="5257250" y="1428137"/>
            <a:ext cx="3562350" cy="1876424"/>
          </a:xfrm>
          <a:prstGeom prst="rect">
            <a:avLst/>
          </a:prstGeom>
          <a:noFill/>
          <a:ln>
            <a:noFill/>
          </a:ln>
        </p:spPr>
      </p:pic>
      <p:sp>
        <p:nvSpPr>
          <p:cNvPr id="303" name="Shape 303"/>
          <p:cNvSpPr txBox="1"/>
          <p:nvPr/>
        </p:nvSpPr>
        <p:spPr>
          <a:xfrm>
            <a:off x="5726325" y="3451125"/>
            <a:ext cx="2748000" cy="332399"/>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rgbClr val="000000"/>
              </a:buClr>
              <a:buSzPct val="25000"/>
              <a:buFont typeface="Arial"/>
              <a:buNone/>
            </a:pPr>
            <a:r>
              <a:rPr b="0" i="1" lang="en-US" sz="1400" u="none" cap="none" strike="noStrike">
                <a:solidFill>
                  <a:srgbClr val="000000"/>
                </a:solidFill>
                <a:latin typeface="Arial"/>
                <a:ea typeface="Arial"/>
                <a:cs typeface="Arial"/>
                <a:sym typeface="Arial"/>
              </a:rPr>
              <a:t>Sensing as a service model</a:t>
            </a:r>
          </a:p>
        </p:txBody>
      </p:sp>
      <p:sp>
        <p:nvSpPr>
          <p:cNvPr id="304" name="Shape 304"/>
          <p:cNvSpPr txBox="1"/>
          <p:nvPr/>
        </p:nvSpPr>
        <p:spPr>
          <a:xfrm>
            <a:off x="191725" y="1508275"/>
            <a:ext cx="4805999" cy="4154399"/>
          </a:xfrm>
          <a:prstGeom prst="rect">
            <a:avLst/>
          </a:prstGeom>
          <a:noFill/>
          <a:ln>
            <a:noFill/>
          </a:ln>
        </p:spPr>
        <p:txBody>
          <a:bodyPr anchorCtr="0" anchor="ctr" bIns="91425" lIns="91425" rIns="91425" tIns="91425">
            <a:noAutofit/>
          </a:bodyPr>
          <a:lstStyle/>
          <a:p>
            <a:pPr indent="-228600" lvl="0" marL="457200" marR="0" rtl="0" algn="l">
              <a:lnSpc>
                <a:spcPct val="115000"/>
              </a:lnSpc>
              <a:spcBef>
                <a:spcPts val="0"/>
              </a:spcBef>
              <a:spcAft>
                <a:spcPts val="0"/>
              </a:spcAft>
              <a:buClr>
                <a:schemeClr val="dk1"/>
              </a:buClr>
              <a:buSzPct val="100000"/>
              <a:buFont typeface="Arial"/>
              <a:buChar char="●"/>
            </a:pPr>
            <a:r>
              <a:rPr b="1" i="1" lang="en-US" sz="1400" u="none" cap="none" strike="noStrike">
                <a:solidFill>
                  <a:schemeClr val="dk1"/>
                </a:solidFill>
                <a:latin typeface="Arial"/>
                <a:ea typeface="Arial"/>
                <a:cs typeface="Arial"/>
                <a:sym typeface="Arial"/>
              </a:rPr>
              <a:t>Sensor and sensor owner layer</a:t>
            </a:r>
            <a:r>
              <a:rPr b="1" i="0" lang="en-US" sz="1400" u="none" cap="none" strike="noStrike">
                <a:solidFill>
                  <a:schemeClr val="dk1"/>
                </a:solidFill>
                <a:latin typeface="Arial"/>
                <a:ea typeface="Arial"/>
                <a:cs typeface="Arial"/>
                <a:sym typeface="Arial"/>
              </a:rPr>
              <a:t>:</a:t>
            </a:r>
            <a:r>
              <a:rPr b="0" i="0" lang="en-US" sz="1400" u="none" cap="none" strike="noStrike">
                <a:solidFill>
                  <a:schemeClr val="dk1"/>
                </a:solidFill>
                <a:latin typeface="Arial"/>
                <a:ea typeface="Arial"/>
                <a:cs typeface="Arial"/>
                <a:sym typeface="Arial"/>
              </a:rPr>
              <a:t>  Protect the security and privacy, prevent unwanted data published to SP layer.</a:t>
            </a:r>
          </a:p>
          <a:p>
            <a:pPr indent="-228600" lvl="0" marL="457200" marR="0" rtl="0" algn="l">
              <a:lnSpc>
                <a:spcPct val="115000"/>
              </a:lnSpc>
              <a:spcBef>
                <a:spcPts val="0"/>
              </a:spcBef>
              <a:spcAft>
                <a:spcPts val="0"/>
              </a:spcAft>
              <a:buClr>
                <a:schemeClr val="dk1"/>
              </a:buClr>
              <a:buSzPct val="100000"/>
              <a:buFont typeface="Arial"/>
              <a:buChar char="●"/>
            </a:pPr>
            <a:r>
              <a:rPr b="1" i="1" lang="en-US" sz="1400" u="none" cap="none" strike="noStrike">
                <a:solidFill>
                  <a:schemeClr val="dk1"/>
                </a:solidFill>
                <a:latin typeface="Arial"/>
                <a:ea typeface="Arial"/>
                <a:cs typeface="Arial"/>
                <a:sym typeface="Arial"/>
              </a:rPr>
              <a:t>SPs layer</a:t>
            </a:r>
            <a:r>
              <a:rPr b="1" i="0" lang="en-US" sz="1400" u="none" cap="none" strike="noStrike">
                <a:solidFill>
                  <a:schemeClr val="dk1"/>
                </a:solidFill>
                <a:latin typeface="Arial"/>
                <a:ea typeface="Arial"/>
                <a:cs typeface="Arial"/>
                <a:sym typeface="Arial"/>
              </a:rPr>
              <a:t>:</a:t>
            </a:r>
            <a:r>
              <a:rPr b="0" i="0" lang="en-US" sz="1400" u="none" cap="none" strike="noStrike">
                <a:solidFill>
                  <a:schemeClr val="dk1"/>
                </a:solidFill>
                <a:latin typeface="Arial"/>
                <a:ea typeface="Arial"/>
                <a:cs typeface="Arial"/>
                <a:sym typeface="Arial"/>
              </a:rPr>
              <a:t> By obtaining permission to publish to cloud, SPs layer collects information about the sensor availability, owner preferences, expected return and restriction. Eg: Xively, OpenIoT.</a:t>
            </a:r>
          </a:p>
          <a:p>
            <a:pPr indent="-228600" lvl="0" marL="457200" marR="0" rtl="0" algn="l">
              <a:lnSpc>
                <a:spcPct val="115000"/>
              </a:lnSpc>
              <a:spcBef>
                <a:spcPts val="0"/>
              </a:spcBef>
              <a:spcAft>
                <a:spcPts val="0"/>
              </a:spcAft>
              <a:buClr>
                <a:schemeClr val="dk1"/>
              </a:buClr>
              <a:buSzPct val="100000"/>
              <a:buFont typeface="Arial"/>
              <a:buChar char="●"/>
            </a:pPr>
            <a:r>
              <a:rPr b="1" i="1" lang="en-US" sz="1400" u="none" cap="none" strike="noStrike">
                <a:solidFill>
                  <a:schemeClr val="dk1"/>
                </a:solidFill>
                <a:latin typeface="Arial"/>
                <a:ea typeface="Arial"/>
                <a:cs typeface="Arial"/>
                <a:sym typeface="Arial"/>
              </a:rPr>
              <a:t>ESPs layer</a:t>
            </a:r>
            <a:r>
              <a:rPr b="1" i="0" lang="en-US" sz="1400" u="none" cap="none" strike="noStrike">
                <a:solidFill>
                  <a:schemeClr val="dk1"/>
                </a:solidFill>
                <a:latin typeface="Arial"/>
                <a:ea typeface="Arial"/>
                <a:cs typeface="Arial"/>
                <a:sym typeface="Arial"/>
              </a:rPr>
              <a:t>:</a:t>
            </a:r>
            <a:r>
              <a:rPr b="0" i="0" lang="en-US" sz="1400" u="none" cap="none" strike="noStrike">
                <a:solidFill>
                  <a:schemeClr val="dk1"/>
                </a:solidFill>
                <a:latin typeface="Arial"/>
                <a:ea typeface="Arial"/>
                <a:cs typeface="Arial"/>
                <a:sym typeface="Arial"/>
              </a:rPr>
              <a:t> Intelligent layer, services could be widely ranged from one provider to another.</a:t>
            </a:r>
          </a:p>
          <a:p>
            <a:pPr indent="-228600" lvl="0" marL="457200" marR="0" rtl="0" algn="l">
              <a:lnSpc>
                <a:spcPct val="115000"/>
              </a:lnSpc>
              <a:spcBef>
                <a:spcPts val="0"/>
              </a:spcBef>
              <a:spcAft>
                <a:spcPts val="0"/>
              </a:spcAft>
              <a:buClr>
                <a:schemeClr val="dk1"/>
              </a:buClr>
              <a:buSzPct val="100000"/>
              <a:buFont typeface="Arial"/>
              <a:buChar char="●"/>
            </a:pPr>
            <a:r>
              <a:rPr b="1" i="1" lang="en-US" sz="1400" u="none" cap="none" strike="noStrike">
                <a:solidFill>
                  <a:schemeClr val="dk1"/>
                </a:solidFill>
                <a:latin typeface="Arial"/>
                <a:ea typeface="Arial"/>
                <a:cs typeface="Arial"/>
                <a:sym typeface="Arial"/>
              </a:rPr>
              <a:t>Sensor data consumer layer</a:t>
            </a:r>
            <a:r>
              <a:rPr b="1" i="0" lang="en-US" sz="1400" u="none" cap="none" strike="noStrike">
                <a:solidFill>
                  <a:schemeClr val="dk1"/>
                </a:solidFill>
                <a:latin typeface="Arial"/>
                <a:ea typeface="Arial"/>
                <a:cs typeface="Arial"/>
                <a:sym typeface="Arial"/>
              </a:rPr>
              <a:t>:</a:t>
            </a:r>
            <a:r>
              <a:rPr b="0" i="0" lang="en-US" sz="1400" u="none" cap="none" strike="noStrike">
                <a:solidFill>
                  <a:schemeClr val="dk1"/>
                </a:solidFill>
                <a:latin typeface="Arial"/>
                <a:ea typeface="Arial"/>
                <a:cs typeface="Arial"/>
                <a:sym typeface="Arial"/>
              </a:rPr>
              <a:t> Consists of sensor data consumers. All sensor needs to registered with a valid certificate in order to consume data. Sensor data consumers don’t directly communicate with sensors or sensors owner: all the transactions are performed through either SPs or ESPs. </a:t>
            </a:r>
          </a:p>
          <a:p>
            <a:pPr indent="0" lvl="0" marL="0" marR="0" rtl="0" algn="l">
              <a:lnSpc>
                <a:spcPct val="100000"/>
              </a:lnSpc>
              <a:spcBef>
                <a:spcPts val="640"/>
              </a:spcBef>
              <a:spcAft>
                <a:spcPts val="0"/>
              </a:spcAft>
              <a:buClr>
                <a:srgbClr val="000000"/>
              </a:buClr>
              <a:buFont typeface="Arial"/>
              <a:buNone/>
            </a:pPr>
            <a:r>
              <a:t/>
            </a:r>
            <a:endParaRPr b="0" i="0" sz="1800" u="none" cap="none" strike="noStrike">
              <a:solidFill>
                <a:schemeClr val="dk1"/>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08" name="Shape 308"/>
        <p:cNvGrpSpPr/>
        <p:nvPr/>
      </p:nvGrpSpPr>
      <p:grpSpPr>
        <a:xfrm>
          <a:off x="0" y="0"/>
          <a:ext cx="0" cy="0"/>
          <a:chOff x="0" y="0"/>
          <a:chExt cx="0" cy="0"/>
        </a:xfrm>
      </p:grpSpPr>
      <p:pic>
        <p:nvPicPr>
          <p:cNvPr id="309" name="Shape 309"/>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310" name="Shape 310"/>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311" name="Shape 311"/>
          <p:cNvSpPr txBox="1"/>
          <p:nvPr/>
        </p:nvSpPr>
        <p:spPr>
          <a:xfrm>
            <a:off x="102275" y="664675"/>
            <a:ext cx="8512799" cy="702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 Internet of Things Sensing</a:t>
            </a:r>
          </a:p>
        </p:txBody>
      </p:sp>
      <p:pic>
        <p:nvPicPr>
          <p:cNvPr id="312" name="Shape 312"/>
          <p:cNvPicPr preferRelativeResize="0"/>
          <p:nvPr/>
        </p:nvPicPr>
        <p:blipFill rotWithShape="1">
          <a:blip r:embed="rId4">
            <a:alphaModFix/>
          </a:blip>
          <a:srcRect b="0" l="0" r="0" t="0"/>
          <a:stretch/>
        </p:blipFill>
        <p:spPr>
          <a:xfrm>
            <a:off x="1623500" y="1428150"/>
            <a:ext cx="5674872" cy="404214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16" name="Shape 316"/>
        <p:cNvGrpSpPr/>
        <p:nvPr/>
      </p:nvGrpSpPr>
      <p:grpSpPr>
        <a:xfrm>
          <a:off x="0" y="0"/>
          <a:ext cx="0" cy="0"/>
          <a:chOff x="0" y="0"/>
          <a:chExt cx="0" cy="0"/>
        </a:xfrm>
      </p:grpSpPr>
      <p:pic>
        <p:nvPicPr>
          <p:cNvPr id="317" name="Shape 317"/>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318" name="Shape 318"/>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319" name="Shape 319"/>
          <p:cNvSpPr txBox="1"/>
          <p:nvPr/>
        </p:nvSpPr>
        <p:spPr>
          <a:xfrm>
            <a:off x="495300" y="971550"/>
            <a:ext cx="7362899" cy="2257499"/>
          </a:xfrm>
          <a:prstGeom prst="rect">
            <a:avLst/>
          </a:prstGeom>
          <a:noFill/>
          <a:ln>
            <a:noFill/>
          </a:ln>
        </p:spPr>
        <p:txBody>
          <a:bodyPr anchorCtr="0" anchor="ctr" bIns="91425" lIns="91425" rIns="91425" tIns="91425">
            <a:noAutofit/>
          </a:bodyPr>
          <a:lstStyle/>
          <a:p>
            <a:pPr indent="0" lvl="0" marL="0" marR="0" rtl="0" algn="just">
              <a:lnSpc>
                <a:spcPct val="115000"/>
              </a:lnSpc>
              <a:spcBef>
                <a:spcPts val="0"/>
              </a:spcBef>
              <a:spcAft>
                <a:spcPts val="0"/>
              </a:spcAft>
              <a:buClr>
                <a:schemeClr val="dk1"/>
              </a:buClr>
              <a:buSzPct val="25000"/>
              <a:buFont typeface="Arial"/>
              <a:buNone/>
            </a:pPr>
            <a:r>
              <a:rPr b="0" i="1" lang="en-US" sz="1800" u="none" cap="none" strike="noStrike">
                <a:solidFill>
                  <a:schemeClr val="dk1"/>
                </a:solidFill>
                <a:latin typeface="Arial"/>
                <a:ea typeface="Arial"/>
                <a:cs typeface="Arial"/>
                <a:sym typeface="Arial"/>
              </a:rPr>
              <a:t>“The “Internet of Things” is the general idea of things, especially everyday objects, that are readable, recognizable, locatable, addressable, and controllable via the Internet - whether via RFID, wireless LAN, wide-area network, or other means.” -</a:t>
            </a:r>
            <a:r>
              <a:rPr b="0" i="0" lang="en-US" sz="1800" u="none" cap="none" strike="noStrike">
                <a:solidFill>
                  <a:schemeClr val="dk1"/>
                </a:solidFill>
                <a:latin typeface="Arial"/>
                <a:ea typeface="Arial"/>
                <a:cs typeface="Arial"/>
                <a:sym typeface="Arial"/>
              </a:rPr>
              <a:t> U.S. National Intelligence Council</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9" name="Shape 99"/>
        <p:cNvGrpSpPr/>
        <p:nvPr/>
      </p:nvGrpSpPr>
      <p:grpSpPr>
        <a:xfrm>
          <a:off x="0" y="0"/>
          <a:ext cx="0" cy="0"/>
          <a:chOff x="0" y="0"/>
          <a:chExt cx="0" cy="0"/>
        </a:xfrm>
      </p:grpSpPr>
      <p:sp>
        <p:nvSpPr>
          <p:cNvPr id="100" name="Shape 100"/>
          <p:cNvSpPr txBox="1"/>
          <p:nvPr>
            <p:ph type="title"/>
          </p:nvPr>
        </p:nvSpPr>
        <p:spPr>
          <a:xfrm>
            <a:off x="457200" y="238018"/>
            <a:ext cx="8229600" cy="1158701"/>
          </a:xfrm>
          <a:prstGeom prst="rect">
            <a:avLst/>
          </a:prstGeom>
          <a:noFill/>
          <a:ln>
            <a:noFill/>
          </a:ln>
        </p:spPr>
        <p:txBody>
          <a:bodyPr anchorCtr="0" anchor="ctr" bIns="91425" lIns="91425" rIns="91425" tIns="91425">
            <a:noAutofit/>
          </a:bodyPr>
          <a:lstStyle/>
          <a:p>
            <a:pPr indent="0" lvl="0" marL="0" marR="0" rtl="0" algn="ctr">
              <a:lnSpc>
                <a:spcPct val="100000"/>
              </a:lnSpc>
              <a:spcBef>
                <a:spcPts val="0"/>
              </a:spcBef>
              <a:spcAft>
                <a:spcPts val="0"/>
              </a:spcAft>
              <a:buClr>
                <a:schemeClr val="dk1"/>
              </a:buClr>
              <a:buSzPct val="25000"/>
              <a:buFont typeface="Calibri"/>
              <a:buNone/>
            </a:pPr>
            <a:r>
              <a:rPr b="1" i="0" lang="en-US" sz="4400" u="none" cap="none" strike="noStrike">
                <a:solidFill>
                  <a:srgbClr val="3C78D8"/>
                </a:solidFill>
                <a:latin typeface="Calibri"/>
                <a:ea typeface="Calibri"/>
                <a:cs typeface="Calibri"/>
                <a:sym typeface="Calibri"/>
              </a:rPr>
              <a:t>Introduction</a:t>
            </a:r>
          </a:p>
        </p:txBody>
      </p:sp>
      <p:sp>
        <p:nvSpPr>
          <p:cNvPr id="101" name="Shape 101"/>
          <p:cNvSpPr txBox="1"/>
          <p:nvPr>
            <p:ph idx="1" type="body"/>
          </p:nvPr>
        </p:nvSpPr>
        <p:spPr>
          <a:xfrm>
            <a:off x="457200" y="1668025"/>
            <a:ext cx="8229600" cy="3641316"/>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chemeClr val="dk1"/>
              </a:buClr>
              <a:buSzPct val="100000"/>
              <a:buFont typeface="Arial"/>
              <a:buChar char="●"/>
            </a:pPr>
            <a:r>
              <a:rPr b="0" i="0" lang="en-US" sz="2000" u="none" cap="none" strike="noStrike">
                <a:solidFill>
                  <a:schemeClr val="dk1"/>
                </a:solidFill>
                <a:latin typeface="Arial"/>
                <a:ea typeface="Arial"/>
                <a:cs typeface="Arial"/>
                <a:sym typeface="Arial"/>
              </a:rPr>
              <a:t>What is mobile sensing and mobile cloud services ?</a:t>
            </a:r>
          </a:p>
          <a:p>
            <a:pPr indent="-139700" lvl="0" marL="342900" marR="0" rtl="0" algn="l">
              <a:lnSpc>
                <a:spcPct val="100000"/>
              </a:lnSpc>
              <a:spcBef>
                <a:spcPts val="0"/>
              </a:spcBef>
              <a:spcAft>
                <a:spcPts val="0"/>
              </a:spcAft>
              <a:buClr>
                <a:schemeClr val="dk1"/>
              </a:buClr>
              <a:buSzPct val="25000"/>
              <a:buFont typeface="Arial"/>
              <a:buNone/>
            </a:pPr>
            <a:r>
              <a:t/>
            </a:r>
            <a:endParaRPr b="0" i="0" sz="20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2000" u="none" cap="none" strike="noStrike">
                <a:solidFill>
                  <a:schemeClr val="dk1"/>
                </a:solidFill>
                <a:latin typeface="Arial"/>
                <a:ea typeface="Arial"/>
                <a:cs typeface="Arial"/>
                <a:sym typeface="Arial"/>
              </a:rPr>
              <a:t>Why mobile sensing and cloud services ?</a:t>
            </a:r>
          </a:p>
          <a:p>
            <a:pPr indent="-139700" lvl="0" marL="342900" marR="0" rtl="0" algn="l">
              <a:lnSpc>
                <a:spcPct val="100000"/>
              </a:lnSpc>
              <a:spcBef>
                <a:spcPts val="0"/>
              </a:spcBef>
              <a:spcAft>
                <a:spcPts val="0"/>
              </a:spcAft>
              <a:buClr>
                <a:schemeClr val="dk1"/>
              </a:buClr>
              <a:buSzPct val="25000"/>
              <a:buFont typeface="Arial"/>
              <a:buNone/>
            </a:pPr>
            <a:r>
              <a:t/>
            </a:r>
            <a:endParaRPr b="0" i="0" sz="20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2000" u="none" cap="none" strike="noStrike">
                <a:solidFill>
                  <a:schemeClr val="dk1"/>
                </a:solidFill>
                <a:latin typeface="Arial"/>
                <a:ea typeface="Arial"/>
                <a:cs typeface="Arial"/>
                <a:sym typeface="Arial"/>
              </a:rPr>
              <a:t>Needs of a mobile sensing system</a:t>
            </a:r>
          </a:p>
          <a:p>
            <a:pPr indent="-139700" lvl="0" marL="342900" marR="0" rtl="0" algn="l">
              <a:lnSpc>
                <a:spcPct val="100000"/>
              </a:lnSpc>
              <a:spcBef>
                <a:spcPts val="0"/>
              </a:spcBef>
              <a:spcAft>
                <a:spcPts val="0"/>
              </a:spcAft>
              <a:buClr>
                <a:schemeClr val="dk1"/>
              </a:buClr>
              <a:buSzPct val="25000"/>
              <a:buFont typeface="Arial"/>
              <a:buNone/>
            </a:pPr>
            <a:r>
              <a:t/>
            </a:r>
            <a:endParaRPr b="0" i="0" sz="20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2000" u="none" cap="none" strike="noStrike">
                <a:solidFill>
                  <a:schemeClr val="dk1"/>
                </a:solidFill>
                <a:latin typeface="Arial"/>
                <a:ea typeface="Arial"/>
                <a:cs typeface="Arial"/>
                <a:sym typeface="Arial"/>
              </a:rPr>
              <a:t>Challenges and concerns</a:t>
            </a: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3" name="Shape 323"/>
        <p:cNvGrpSpPr/>
        <p:nvPr/>
      </p:nvGrpSpPr>
      <p:grpSpPr>
        <a:xfrm>
          <a:off x="0" y="0"/>
          <a:ext cx="0" cy="0"/>
          <a:chOff x="0" y="0"/>
          <a:chExt cx="0" cy="0"/>
        </a:xfrm>
      </p:grpSpPr>
      <p:pic>
        <p:nvPicPr>
          <p:cNvPr id="324" name="Shape 324"/>
          <p:cNvPicPr preferRelativeResize="0"/>
          <p:nvPr/>
        </p:nvPicPr>
        <p:blipFill rotWithShape="1">
          <a:blip r:embed="rId3">
            <a:alphaModFix/>
          </a:blip>
          <a:srcRect b="0" l="0" r="0" t="0"/>
          <a:stretch/>
        </p:blipFill>
        <p:spPr>
          <a:xfrm>
            <a:off x="12700" y="0"/>
            <a:ext cx="9125099" cy="5943599"/>
          </a:xfrm>
          <a:prstGeom prst="rect">
            <a:avLst/>
          </a:prstGeom>
          <a:noFill/>
          <a:ln>
            <a:noFill/>
          </a:ln>
        </p:spPr>
      </p:pic>
      <p:pic>
        <p:nvPicPr>
          <p:cNvPr id="325" name="Shape 325"/>
          <p:cNvPicPr preferRelativeResize="0"/>
          <p:nvPr/>
        </p:nvPicPr>
        <p:blipFill rotWithShape="1">
          <a:blip r:embed="rId4">
            <a:alphaModFix/>
          </a:blip>
          <a:srcRect b="0" l="0" r="0" t="0"/>
          <a:stretch/>
        </p:blipFill>
        <p:spPr>
          <a:xfrm>
            <a:off x="586499" y="800099"/>
            <a:ext cx="8176500" cy="4926323"/>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29" name="Shape 329"/>
        <p:cNvGrpSpPr/>
        <p:nvPr/>
      </p:nvGrpSpPr>
      <p:grpSpPr>
        <a:xfrm>
          <a:off x="0" y="0"/>
          <a:ext cx="0" cy="0"/>
          <a:chOff x="0" y="0"/>
          <a:chExt cx="0" cy="0"/>
        </a:xfrm>
      </p:grpSpPr>
      <p:pic>
        <p:nvPicPr>
          <p:cNvPr id="330" name="Shape 330"/>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331" name="Shape 331"/>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332" name="Shape 332"/>
          <p:cNvSpPr txBox="1"/>
          <p:nvPr/>
        </p:nvSpPr>
        <p:spPr>
          <a:xfrm>
            <a:off x="130850" y="514350"/>
            <a:ext cx="6241498" cy="885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WSN &amp; Cloud Computing</a:t>
            </a:r>
          </a:p>
        </p:txBody>
      </p:sp>
      <p:pic>
        <p:nvPicPr>
          <p:cNvPr id="333" name="Shape 333"/>
          <p:cNvPicPr preferRelativeResize="0"/>
          <p:nvPr/>
        </p:nvPicPr>
        <p:blipFill rotWithShape="1">
          <a:blip r:embed="rId4">
            <a:alphaModFix/>
          </a:blip>
          <a:srcRect b="0" l="0" r="0" t="0"/>
          <a:stretch/>
        </p:blipFill>
        <p:spPr>
          <a:xfrm>
            <a:off x="2571750" y="1400250"/>
            <a:ext cx="3543300" cy="36195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37" name="Shape 337"/>
        <p:cNvGrpSpPr/>
        <p:nvPr/>
      </p:nvGrpSpPr>
      <p:grpSpPr>
        <a:xfrm>
          <a:off x="0" y="0"/>
          <a:ext cx="0" cy="0"/>
          <a:chOff x="0" y="0"/>
          <a:chExt cx="0" cy="0"/>
        </a:xfrm>
      </p:grpSpPr>
      <p:pic>
        <p:nvPicPr>
          <p:cNvPr id="338" name="Shape 338"/>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339" name="Shape 339"/>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340" name="Shape 340"/>
          <p:cNvSpPr txBox="1"/>
          <p:nvPr/>
        </p:nvSpPr>
        <p:spPr>
          <a:xfrm>
            <a:off x="64175" y="711425"/>
            <a:ext cx="4105499" cy="6887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Infrastructure</a:t>
            </a:r>
          </a:p>
        </p:txBody>
      </p:sp>
      <p:pic>
        <p:nvPicPr>
          <p:cNvPr id="341" name="Shape 341"/>
          <p:cNvPicPr preferRelativeResize="0"/>
          <p:nvPr/>
        </p:nvPicPr>
        <p:blipFill rotWithShape="1">
          <a:blip r:embed="rId4">
            <a:alphaModFix/>
          </a:blip>
          <a:srcRect b="0" l="0" r="0" t="0"/>
          <a:stretch/>
        </p:blipFill>
        <p:spPr>
          <a:xfrm>
            <a:off x="4169723" y="819150"/>
            <a:ext cx="4493275" cy="4648199"/>
          </a:xfrm>
          <a:prstGeom prst="rect">
            <a:avLst/>
          </a:prstGeom>
          <a:noFill/>
          <a:ln>
            <a:noFill/>
          </a:ln>
        </p:spPr>
      </p:pic>
      <p:sp>
        <p:nvSpPr>
          <p:cNvPr id="342" name="Shape 342"/>
          <p:cNvSpPr txBox="1"/>
          <p:nvPr/>
        </p:nvSpPr>
        <p:spPr>
          <a:xfrm>
            <a:off x="400050" y="1507550"/>
            <a:ext cx="2914799" cy="20766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Virtualization</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Standardization</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Automation</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Monitoring</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Grouping</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Service Model</a:t>
            </a: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46" name="Shape 346"/>
        <p:cNvGrpSpPr/>
        <p:nvPr/>
      </p:nvGrpSpPr>
      <p:grpSpPr>
        <a:xfrm>
          <a:off x="0" y="0"/>
          <a:ext cx="0" cy="0"/>
          <a:chOff x="0" y="0"/>
          <a:chExt cx="0" cy="0"/>
        </a:xfrm>
      </p:grpSpPr>
      <p:pic>
        <p:nvPicPr>
          <p:cNvPr id="347" name="Shape 347"/>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348" name="Shape 348"/>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349" name="Shape 349"/>
          <p:cNvSpPr txBox="1"/>
          <p:nvPr/>
        </p:nvSpPr>
        <p:spPr>
          <a:xfrm>
            <a:off x="64175" y="711425"/>
            <a:ext cx="4660200" cy="723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Services</a:t>
            </a:r>
          </a:p>
        </p:txBody>
      </p:sp>
      <p:pic>
        <p:nvPicPr>
          <p:cNvPr id="350" name="Shape 350"/>
          <p:cNvPicPr preferRelativeResize="0"/>
          <p:nvPr/>
        </p:nvPicPr>
        <p:blipFill rotWithShape="1">
          <a:blip r:embed="rId4">
            <a:alphaModFix/>
          </a:blip>
          <a:srcRect b="0" l="0" r="0" t="0"/>
          <a:stretch/>
        </p:blipFill>
        <p:spPr>
          <a:xfrm>
            <a:off x="1615387" y="1542648"/>
            <a:ext cx="5919725" cy="407379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54" name="Shape 354"/>
        <p:cNvGrpSpPr/>
        <p:nvPr/>
      </p:nvGrpSpPr>
      <p:grpSpPr>
        <a:xfrm>
          <a:off x="0" y="0"/>
          <a:ext cx="0" cy="0"/>
          <a:chOff x="0" y="0"/>
          <a:chExt cx="0" cy="0"/>
        </a:xfrm>
      </p:grpSpPr>
      <p:pic>
        <p:nvPicPr>
          <p:cNvPr id="355" name="Shape 355"/>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356" name="Shape 356"/>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357" name="Shape 357"/>
          <p:cNvSpPr txBox="1"/>
          <p:nvPr/>
        </p:nvSpPr>
        <p:spPr>
          <a:xfrm>
            <a:off x="2521625" y="682850"/>
            <a:ext cx="4660200" cy="723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Services (cont)</a:t>
            </a:r>
          </a:p>
        </p:txBody>
      </p:sp>
      <p:graphicFrame>
        <p:nvGraphicFramePr>
          <p:cNvPr id="358" name="Shape 358"/>
          <p:cNvGraphicFramePr/>
          <p:nvPr/>
        </p:nvGraphicFramePr>
        <p:xfrm>
          <a:off x="593800" y="1552175"/>
          <a:ext cx="3000000" cy="3000000"/>
        </p:xfrm>
        <a:graphic>
          <a:graphicData uri="http://schemas.openxmlformats.org/drawingml/2006/table">
            <a:tbl>
              <a:tblPr>
                <a:noFill/>
                <a:tableStyleId>{A003F49C-D654-4911-A35A-60B74C32C346}</a:tableStyleId>
              </a:tblPr>
              <a:tblGrid>
                <a:gridCol w="3069350"/>
                <a:gridCol w="4893550"/>
              </a:tblGrid>
              <a:tr h="228700">
                <a:tc>
                  <a:txBody>
                    <a:bodyPr>
                      <a:noAutofit/>
                    </a:bodyPr>
                    <a:lstStyle/>
                    <a:p>
                      <a:pPr indent="0" lvl="0" marL="0" marR="0" rtl="0" algn="l">
                        <a:lnSpc>
                          <a:spcPct val="115000"/>
                        </a:lnSpc>
                        <a:spcBef>
                          <a:spcPts val="0"/>
                        </a:spcBef>
                        <a:spcAft>
                          <a:spcPts val="0"/>
                        </a:spcAft>
                        <a:buClr>
                          <a:srgbClr val="000000"/>
                        </a:buClr>
                        <a:buSzPct val="25000"/>
                        <a:buFont typeface="Arial"/>
                        <a:buNone/>
                      </a:pPr>
                      <a:r>
                        <a:rPr b="1" lang="en-US" sz="1100" u="none" cap="none" strike="noStrike"/>
                        <a:t>Services</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solidFill>
                      <a:srgbClr val="BFBFBF"/>
                    </a:solidFill>
                  </a:tcPr>
                </a:tc>
                <a:tc>
                  <a:txBody>
                    <a:bodyPr>
                      <a:noAutofit/>
                    </a:bodyPr>
                    <a:lstStyle/>
                    <a:p>
                      <a:pPr indent="0" lvl="0" marL="0" marR="0" rtl="0" algn="l">
                        <a:lnSpc>
                          <a:spcPct val="115000"/>
                        </a:lnSpc>
                        <a:spcBef>
                          <a:spcPts val="0"/>
                        </a:spcBef>
                        <a:spcAft>
                          <a:spcPts val="0"/>
                        </a:spcAft>
                        <a:buClr>
                          <a:srgbClr val="000000"/>
                        </a:buClr>
                        <a:buSzPct val="25000"/>
                        <a:buFont typeface="Arial"/>
                        <a:buNone/>
                      </a:pPr>
                      <a:r>
                        <a:rPr b="1" lang="en-US" sz="1100" u="none" cap="none" strike="noStrike"/>
                        <a:t>Functionalities</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solidFill>
                      <a:srgbClr val="BFBFBF"/>
                    </a:solidFill>
                  </a:tcPr>
                </a:tc>
              </a:tr>
              <a:tr h="341125">
                <a:tc>
                  <a:txBody>
                    <a:bodyPr>
                      <a:noAutofit/>
                    </a:bodyPr>
                    <a:lstStyle/>
                    <a:p>
                      <a:pPr indent="0" lvl="0" marL="0" marR="0" rtl="0" algn="l">
                        <a:lnSpc>
                          <a:spcPct val="115000"/>
                        </a:lnSpc>
                        <a:spcBef>
                          <a:spcPts val="0"/>
                        </a:spcBef>
                        <a:spcAft>
                          <a:spcPts val="0"/>
                        </a:spcAft>
                        <a:buClr>
                          <a:srgbClr val="000000"/>
                        </a:buClr>
                        <a:buSzPct val="25000"/>
                        <a:buFont typeface="Arial"/>
                        <a:buNone/>
                      </a:pPr>
                      <a:r>
                        <a:rPr lang="en-US" sz="1100" u="none" cap="none" strike="noStrike"/>
                        <a:t>SaaS (Sensing as a Service)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l">
                        <a:lnSpc>
                          <a:spcPct val="115000"/>
                        </a:lnSpc>
                        <a:spcBef>
                          <a:spcPts val="0"/>
                        </a:spcBef>
                        <a:spcAft>
                          <a:spcPts val="0"/>
                        </a:spcAft>
                        <a:buClr>
                          <a:srgbClr val="000000"/>
                        </a:buClr>
                        <a:buSzPct val="25000"/>
                        <a:buFont typeface="Arial"/>
                        <a:buNone/>
                      </a:pPr>
                      <a:r>
                        <a:rPr lang="en-US" sz="1100" u="none" cap="none" strike="noStrike"/>
                        <a:t>Providing ubiquitous access to sensor data;</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291600">
                <a:tc>
                  <a:txBody>
                    <a:bodyPr>
                      <a:noAutofit/>
                    </a:bodyPr>
                    <a:lstStyle/>
                    <a:p>
                      <a:pPr indent="0" lvl="0" marL="0" marR="0" rtl="0" algn="l">
                        <a:lnSpc>
                          <a:spcPct val="115000"/>
                        </a:lnSpc>
                        <a:spcBef>
                          <a:spcPts val="0"/>
                        </a:spcBef>
                        <a:spcAft>
                          <a:spcPts val="0"/>
                        </a:spcAft>
                        <a:buClr>
                          <a:srgbClr val="000000"/>
                        </a:buClr>
                        <a:buSzPct val="25000"/>
                        <a:buFont typeface="Arial"/>
                        <a:buNone/>
                      </a:pPr>
                      <a:r>
                        <a:rPr b="1" lang="en-US" sz="1100" u="none" cap="none" strike="noStrike"/>
                        <a:t>SAaaS</a:t>
                      </a:r>
                      <a:r>
                        <a:rPr lang="en-US" sz="1100" u="none" cap="none" strike="noStrike"/>
                        <a:t> (Sensing and Actuation as a Service)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l">
                        <a:lnSpc>
                          <a:spcPct val="115000"/>
                        </a:lnSpc>
                        <a:spcBef>
                          <a:spcPts val="0"/>
                        </a:spcBef>
                        <a:spcAft>
                          <a:spcPts val="0"/>
                        </a:spcAft>
                        <a:buClr>
                          <a:srgbClr val="000000"/>
                        </a:buClr>
                        <a:buSzPct val="25000"/>
                        <a:buFont typeface="Arial"/>
                        <a:buNone/>
                      </a:pPr>
                      <a:r>
                        <a:rPr lang="en-US" sz="1100" u="none" cap="none" strike="noStrike"/>
                        <a:t>Enabling automatic control logics implemented in the Cloud;</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282075">
                <a:tc>
                  <a:txBody>
                    <a:bodyPr>
                      <a:noAutofit/>
                    </a:bodyPr>
                    <a:lstStyle/>
                    <a:p>
                      <a:pPr indent="0" lvl="0" marL="0" marR="0" rtl="0" algn="l">
                        <a:lnSpc>
                          <a:spcPct val="115000"/>
                        </a:lnSpc>
                        <a:spcBef>
                          <a:spcPts val="0"/>
                        </a:spcBef>
                        <a:spcAft>
                          <a:spcPts val="0"/>
                        </a:spcAft>
                        <a:buClr>
                          <a:srgbClr val="000000"/>
                        </a:buClr>
                        <a:buSzPct val="25000"/>
                        <a:buFont typeface="Arial"/>
                        <a:buNone/>
                      </a:pPr>
                      <a:r>
                        <a:rPr b="1" lang="en-US" sz="1100" u="none" cap="none" strike="noStrike"/>
                        <a:t>SEaaS</a:t>
                      </a:r>
                      <a:r>
                        <a:rPr lang="en-US" sz="1100" u="none" cap="none" strike="noStrike"/>
                        <a:t> (Sensor Event as a Service),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l">
                        <a:lnSpc>
                          <a:spcPct val="115000"/>
                        </a:lnSpc>
                        <a:spcBef>
                          <a:spcPts val="0"/>
                        </a:spcBef>
                        <a:spcAft>
                          <a:spcPts val="0"/>
                        </a:spcAft>
                        <a:buClr>
                          <a:srgbClr val="000000"/>
                        </a:buClr>
                        <a:buSzPct val="25000"/>
                        <a:buFont typeface="Arial"/>
                        <a:buNone/>
                      </a:pPr>
                      <a:r>
                        <a:rPr lang="en-US" sz="1100" u="none" cap="none" strike="noStrike"/>
                        <a:t>Dispatching messaging services triggered by sensor events;</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415425">
                <a:tc>
                  <a:txBody>
                    <a:bodyPr>
                      <a:noAutofit/>
                    </a:bodyPr>
                    <a:lstStyle/>
                    <a:p>
                      <a:pPr indent="0" lvl="0" marL="0" marR="0" rtl="0" algn="l">
                        <a:lnSpc>
                          <a:spcPct val="115000"/>
                        </a:lnSpc>
                        <a:spcBef>
                          <a:spcPts val="0"/>
                        </a:spcBef>
                        <a:spcAft>
                          <a:spcPts val="0"/>
                        </a:spcAft>
                        <a:buClr>
                          <a:srgbClr val="000000"/>
                        </a:buClr>
                        <a:buSzPct val="25000"/>
                        <a:buFont typeface="Arial"/>
                        <a:buNone/>
                      </a:pPr>
                      <a:r>
                        <a:rPr b="1" lang="en-US" sz="1100" u="none" cap="none" strike="noStrike"/>
                        <a:t>SenaaS</a:t>
                      </a:r>
                      <a:r>
                        <a:rPr lang="en-US" sz="1100" u="none" cap="none" strike="noStrike"/>
                        <a:t> (Sensor as a Service)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l">
                        <a:lnSpc>
                          <a:spcPct val="115000"/>
                        </a:lnSpc>
                        <a:spcBef>
                          <a:spcPts val="0"/>
                        </a:spcBef>
                        <a:spcAft>
                          <a:spcPts val="0"/>
                        </a:spcAft>
                        <a:buClr>
                          <a:srgbClr val="000000"/>
                        </a:buClr>
                        <a:buSzPct val="25000"/>
                        <a:buFont typeface="Arial"/>
                        <a:buNone/>
                      </a:pPr>
                      <a:r>
                        <a:rPr lang="en-US" sz="1100" u="none" cap="none" strike="noStrike"/>
                        <a:t>Enabling ubiquitous management of remote sensors;</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224925">
                <a:tc>
                  <a:txBody>
                    <a:bodyPr>
                      <a:noAutofit/>
                    </a:bodyPr>
                    <a:lstStyle/>
                    <a:p>
                      <a:pPr indent="0" lvl="0" marL="0" marR="0" rtl="0" algn="l">
                        <a:lnSpc>
                          <a:spcPct val="115000"/>
                        </a:lnSpc>
                        <a:spcBef>
                          <a:spcPts val="0"/>
                        </a:spcBef>
                        <a:spcAft>
                          <a:spcPts val="0"/>
                        </a:spcAft>
                        <a:buClr>
                          <a:srgbClr val="000000"/>
                        </a:buClr>
                        <a:buSzPct val="25000"/>
                        <a:buFont typeface="Arial"/>
                        <a:buNone/>
                      </a:pPr>
                      <a:r>
                        <a:rPr b="1" lang="en-US" sz="1100" u="none" cap="none" strike="noStrike"/>
                        <a:t>DBaaS</a:t>
                      </a:r>
                      <a:r>
                        <a:rPr lang="en-US" sz="1100" u="none" cap="none" strike="noStrike"/>
                        <a:t> (DataBase as a Service),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l">
                        <a:lnSpc>
                          <a:spcPct val="115000"/>
                        </a:lnSpc>
                        <a:spcBef>
                          <a:spcPts val="0"/>
                        </a:spcBef>
                        <a:spcAft>
                          <a:spcPts val="0"/>
                        </a:spcAft>
                        <a:buClr>
                          <a:srgbClr val="000000"/>
                        </a:buClr>
                        <a:buSzPct val="25000"/>
                        <a:buFont typeface="Arial"/>
                        <a:buNone/>
                      </a:pPr>
                      <a:r>
                        <a:rPr lang="en-US" sz="1100" u="none" cap="none" strike="noStrike"/>
                        <a:t>Enabling ubiquitous database management;</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234450">
                <a:tc>
                  <a:txBody>
                    <a:bodyPr>
                      <a:noAutofit/>
                    </a:bodyPr>
                    <a:lstStyle/>
                    <a:p>
                      <a:pPr indent="0" lvl="0" marL="0" marR="0" rtl="0" algn="l">
                        <a:lnSpc>
                          <a:spcPct val="115000"/>
                        </a:lnSpc>
                        <a:spcBef>
                          <a:spcPts val="0"/>
                        </a:spcBef>
                        <a:spcAft>
                          <a:spcPts val="0"/>
                        </a:spcAft>
                        <a:buClr>
                          <a:srgbClr val="000000"/>
                        </a:buClr>
                        <a:buSzPct val="25000"/>
                        <a:buFont typeface="Arial"/>
                        <a:buNone/>
                      </a:pPr>
                      <a:r>
                        <a:rPr b="1" lang="en-US" sz="1100" u="none" cap="none" strike="noStrike"/>
                        <a:t>EaaS</a:t>
                      </a:r>
                      <a:r>
                        <a:rPr lang="en-US" sz="1100" u="none" cap="none" strike="noStrike"/>
                        <a:t> (Ethernet as a Service)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l">
                        <a:lnSpc>
                          <a:spcPct val="115000"/>
                        </a:lnSpc>
                        <a:spcBef>
                          <a:spcPts val="0"/>
                        </a:spcBef>
                        <a:spcAft>
                          <a:spcPts val="0"/>
                        </a:spcAft>
                        <a:buClr>
                          <a:srgbClr val="000000"/>
                        </a:buClr>
                        <a:buSzPct val="25000"/>
                        <a:buFont typeface="Arial"/>
                        <a:buNone/>
                      </a:pPr>
                      <a:r>
                        <a:rPr lang="en-US" sz="1100" u="none" cap="none" strike="noStrike"/>
                        <a:t>Providing ubiquitous layer-2 connectivity to remote devices;</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415425">
                <a:tc>
                  <a:txBody>
                    <a:bodyPr>
                      <a:noAutofit/>
                    </a:bodyPr>
                    <a:lstStyle/>
                    <a:p>
                      <a:pPr indent="0" lvl="0" marL="0" marR="0" rtl="0" algn="l">
                        <a:lnSpc>
                          <a:spcPct val="115000"/>
                        </a:lnSpc>
                        <a:spcBef>
                          <a:spcPts val="0"/>
                        </a:spcBef>
                        <a:spcAft>
                          <a:spcPts val="0"/>
                        </a:spcAft>
                        <a:buClr>
                          <a:srgbClr val="000000"/>
                        </a:buClr>
                        <a:buSzPct val="25000"/>
                        <a:buFont typeface="Arial"/>
                        <a:buNone/>
                      </a:pPr>
                      <a:r>
                        <a:rPr b="1" lang="en-US" sz="1100" u="none" cap="none" strike="noStrike"/>
                        <a:t>IPMaaS</a:t>
                      </a:r>
                      <a:r>
                        <a:rPr lang="en-US" sz="1100" u="none" cap="none" strike="noStrike"/>
                        <a:t> (Identity and Policy Management as a Service),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l">
                        <a:lnSpc>
                          <a:spcPct val="115000"/>
                        </a:lnSpc>
                        <a:spcBef>
                          <a:spcPts val="0"/>
                        </a:spcBef>
                        <a:spcAft>
                          <a:spcPts val="0"/>
                        </a:spcAft>
                        <a:buClr>
                          <a:srgbClr val="000000"/>
                        </a:buClr>
                        <a:buSzPct val="25000"/>
                        <a:buFont typeface="Arial"/>
                        <a:buNone/>
                      </a:pPr>
                      <a:r>
                        <a:rPr lang="en-US" sz="1100" u="none" cap="none" strike="noStrike"/>
                        <a:t>Enabling ubiquitous access to policy and identity management functionalities</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415425">
                <a:tc>
                  <a:txBody>
                    <a:bodyPr>
                      <a:noAutofit/>
                    </a:bodyPr>
                    <a:lstStyle/>
                    <a:p>
                      <a:pPr indent="0" lvl="0" marL="0" marR="0" rtl="0" algn="l">
                        <a:lnSpc>
                          <a:spcPct val="115000"/>
                        </a:lnSpc>
                        <a:spcBef>
                          <a:spcPts val="0"/>
                        </a:spcBef>
                        <a:spcAft>
                          <a:spcPts val="0"/>
                        </a:spcAft>
                        <a:buClr>
                          <a:srgbClr val="000000"/>
                        </a:buClr>
                        <a:buSzPct val="25000"/>
                        <a:buFont typeface="Arial"/>
                        <a:buNone/>
                      </a:pPr>
                      <a:r>
                        <a:rPr b="1" lang="en-US" sz="1100" u="none" cap="none" strike="noStrike"/>
                        <a:t>VSaaS</a:t>
                      </a:r>
                      <a:r>
                        <a:rPr lang="en-US" sz="1100" u="none" cap="none" strike="noStrike"/>
                        <a:t> (Video Surveillance as a Service),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l">
                        <a:lnSpc>
                          <a:spcPct val="115000"/>
                        </a:lnSpc>
                        <a:spcBef>
                          <a:spcPts val="0"/>
                        </a:spcBef>
                        <a:spcAft>
                          <a:spcPts val="0"/>
                        </a:spcAft>
                        <a:buClr>
                          <a:srgbClr val="000000"/>
                        </a:buClr>
                        <a:buSzPct val="25000"/>
                        <a:buFont typeface="Arial"/>
                        <a:buNone/>
                      </a:pPr>
                      <a:r>
                        <a:rPr lang="en-US" sz="1100" u="none" cap="none" strike="noStrike"/>
                        <a:t>Providing ubiquitous access to recorded video and implementing complex analyses in the Cloud.</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62" name="Shape 362"/>
        <p:cNvGrpSpPr/>
        <p:nvPr/>
      </p:nvGrpSpPr>
      <p:grpSpPr>
        <a:xfrm>
          <a:off x="0" y="0"/>
          <a:ext cx="0" cy="0"/>
          <a:chOff x="0" y="0"/>
          <a:chExt cx="0" cy="0"/>
        </a:xfrm>
      </p:grpSpPr>
      <p:pic>
        <p:nvPicPr>
          <p:cNvPr id="363" name="Shape 363"/>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364" name="Shape 364"/>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365" name="Shape 365"/>
          <p:cNvSpPr txBox="1"/>
          <p:nvPr/>
        </p:nvSpPr>
        <p:spPr>
          <a:xfrm>
            <a:off x="1419225" y="682850"/>
            <a:ext cx="5762699" cy="7239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Issues and challenges</a:t>
            </a:r>
          </a:p>
        </p:txBody>
      </p:sp>
      <p:sp>
        <p:nvSpPr>
          <p:cNvPr id="366" name="Shape 366"/>
          <p:cNvSpPr txBox="1"/>
          <p:nvPr/>
        </p:nvSpPr>
        <p:spPr>
          <a:xfrm>
            <a:off x="1581150" y="1552575"/>
            <a:ext cx="7210500" cy="31338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Design issues</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Power (Battery)/energy efficiency Issues</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Event Processing and Management</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Service Level Agreement (SLA) Violation</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Security and Privacy Support Issues</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Real-Time Multimedia Content Processing and Massive Scaling</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Bandwidth Limitation</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The need for standard</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Pricing Issues</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Maintenance Issues</a:t>
            </a: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370" name="Shape 370"/>
        <p:cNvGrpSpPr/>
        <p:nvPr/>
      </p:nvGrpSpPr>
      <p:grpSpPr>
        <a:xfrm>
          <a:off x="0" y="0"/>
          <a:ext cx="0" cy="0"/>
          <a:chOff x="0" y="0"/>
          <a:chExt cx="0" cy="0"/>
        </a:xfrm>
      </p:grpSpPr>
      <p:pic>
        <p:nvPicPr>
          <p:cNvPr id="371" name="Shape 371"/>
          <p:cNvPicPr preferRelativeResize="0"/>
          <p:nvPr/>
        </p:nvPicPr>
        <p:blipFill rotWithShape="1">
          <a:blip r:embed="rId3">
            <a:alphaModFix/>
          </a:blip>
          <a:srcRect b="0" l="0" r="0" t="0"/>
          <a:stretch/>
        </p:blipFill>
        <p:spPr>
          <a:xfrm>
            <a:off x="12700" y="279400"/>
            <a:ext cx="9144000" cy="567547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5" name="Shape 105"/>
        <p:cNvGrpSpPr/>
        <p:nvPr/>
      </p:nvGrpSpPr>
      <p:grpSpPr>
        <a:xfrm>
          <a:off x="0" y="0"/>
          <a:ext cx="0" cy="0"/>
          <a:chOff x="0" y="0"/>
          <a:chExt cx="0" cy="0"/>
        </a:xfrm>
      </p:grpSpPr>
      <p:pic>
        <p:nvPicPr>
          <p:cNvPr id="106" name="Shape 106"/>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07" name="Shape 107"/>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08" name="Shape 108"/>
          <p:cNvSpPr txBox="1"/>
          <p:nvPr/>
        </p:nvSpPr>
        <p:spPr>
          <a:xfrm>
            <a:off x="112150" y="751350"/>
            <a:ext cx="8971499" cy="13008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3600" u="none" cap="none" strike="noStrike">
                <a:solidFill>
                  <a:srgbClr val="3C78D8"/>
                </a:solidFill>
                <a:latin typeface="Calibri"/>
                <a:ea typeface="Calibri"/>
                <a:cs typeface="Calibri"/>
                <a:sym typeface="Calibri"/>
              </a:rPr>
              <a:t>What is Mobile Sensing and Mobile Cloud Services</a:t>
            </a:r>
          </a:p>
        </p:txBody>
      </p:sp>
      <p:sp>
        <p:nvSpPr>
          <p:cNvPr id="109" name="Shape 109"/>
          <p:cNvSpPr txBox="1"/>
          <p:nvPr/>
        </p:nvSpPr>
        <p:spPr>
          <a:xfrm>
            <a:off x="168225" y="2119500"/>
            <a:ext cx="8848199" cy="37008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Usage of mobile sensors to accumulate data to build smart application in different domains such as healthcare, transportation, safety, security, environmental monitoring etc is mobile sensing.</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External cloud services that are accessible from mobile devices over the internet and process sensor data . eg:  Apple’s “iCloud”, Google’s “Google Drive”.</a:t>
            </a: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3" name="Shape 113"/>
        <p:cNvGrpSpPr/>
        <p:nvPr/>
      </p:nvGrpSpPr>
      <p:grpSpPr>
        <a:xfrm>
          <a:off x="0" y="0"/>
          <a:ext cx="0" cy="0"/>
          <a:chOff x="0" y="0"/>
          <a:chExt cx="0" cy="0"/>
        </a:xfrm>
      </p:grpSpPr>
      <p:pic>
        <p:nvPicPr>
          <p:cNvPr id="114" name="Shape 114"/>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15" name="Shape 115"/>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16" name="Shape 116"/>
          <p:cNvSpPr txBox="1"/>
          <p:nvPr/>
        </p:nvSpPr>
        <p:spPr>
          <a:xfrm>
            <a:off x="112150" y="796225"/>
            <a:ext cx="8949000" cy="10092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Why mobile sensing &amp; Cloud services</a:t>
            </a:r>
          </a:p>
        </p:txBody>
      </p:sp>
      <p:sp>
        <p:nvSpPr>
          <p:cNvPr id="117" name="Shape 117"/>
          <p:cNvSpPr txBox="1"/>
          <p:nvPr/>
        </p:nvSpPr>
        <p:spPr>
          <a:xfrm>
            <a:off x="157000" y="1693375"/>
            <a:ext cx="8825700" cy="4115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potential to reach a very large user population .</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It is convenient and economical to use the sensors available in the mobile devices .</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Using smartphones as a sensing device avoids additional costs to invest in placing standard expensive PC-like devices in people, buses or cars .</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Sensors, such as magnetometer, along with Wi-Fi can be used to detect the presence of person’s zone in a building during an emergency evacuation  .</a:t>
            </a:r>
          </a:p>
          <a:p>
            <a:pPr indent="0" lvl="0" marL="0" marR="0" rtl="0" algn="l">
              <a:lnSpc>
                <a:spcPct val="100000"/>
              </a:lnSpc>
              <a:spcBef>
                <a:spcPts val="0"/>
              </a:spcBef>
              <a:spcAft>
                <a:spcPts val="0"/>
              </a:spcAft>
              <a:buClr>
                <a:schemeClr val="dk1"/>
              </a:buClr>
              <a:buSzPct val="25000"/>
              <a:buFont typeface="Arial"/>
              <a:buNone/>
            </a:pPr>
            <a:r>
              <a:rPr b="0" i="0" lang="en-US" sz="1800" u="none" cap="none" strike="noStrike">
                <a:solidFill>
                  <a:schemeClr val="dk1"/>
                </a:solidFill>
                <a:latin typeface="Arial"/>
                <a:ea typeface="Arial"/>
                <a:cs typeface="Arial"/>
                <a:sym typeface="Arial"/>
              </a:rPr>
              <a:t> </a:t>
            </a: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Mobile sensors can be used to monitor air pollution which is economical compared to the expensive and hard to install fixed monitoring stations .</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pic>
        <p:nvPicPr>
          <p:cNvPr id="122" name="Shape 122"/>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23" name="Shape 123"/>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24" name="Shape 124"/>
          <p:cNvSpPr txBox="1"/>
          <p:nvPr/>
        </p:nvSpPr>
        <p:spPr>
          <a:xfrm>
            <a:off x="22425" y="773800"/>
            <a:ext cx="9038700" cy="8747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Needs of mobile sensing system</a:t>
            </a:r>
          </a:p>
        </p:txBody>
      </p:sp>
      <p:sp>
        <p:nvSpPr>
          <p:cNvPr id="125" name="Shape 125"/>
          <p:cNvSpPr txBox="1"/>
          <p:nvPr/>
        </p:nvSpPr>
        <p:spPr>
          <a:xfrm>
            <a:off x="89725" y="1570000"/>
            <a:ext cx="8971499" cy="42615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Mobile sensors capable of collection of the data must be present on the device.</a:t>
            </a:r>
          </a:p>
          <a:p>
            <a:pPr indent="-342900" lvl="0" marL="45720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User level application needs to be running on the mobile device.</a:t>
            </a:r>
            <a:br>
              <a:rPr b="0" i="0" lang="en-US" sz="1800" u="none" cap="none" strike="noStrike">
                <a:solidFill>
                  <a:schemeClr val="dk1"/>
                </a:solidFill>
                <a:latin typeface="Arial"/>
                <a:ea typeface="Arial"/>
                <a:cs typeface="Arial"/>
                <a:sym typeface="Arial"/>
              </a:rPr>
            </a:b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The device/application should have an Application Programming Interface (API) to manage data and reporting.</a:t>
            </a:r>
            <a:br>
              <a:rPr b="0" i="0" lang="en-US" sz="1800" u="none" cap="none" strike="noStrike">
                <a:solidFill>
                  <a:schemeClr val="dk1"/>
                </a:solidFill>
                <a:latin typeface="Arial"/>
                <a:ea typeface="Arial"/>
                <a:cs typeface="Arial"/>
                <a:sym typeface="Arial"/>
              </a:rPr>
            </a:b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Mobile device need to have network connection to access to the cloud service.</a:t>
            </a:r>
            <a:br>
              <a:rPr b="0" i="0" lang="en-US" sz="1800" u="none" cap="none" strike="noStrike">
                <a:solidFill>
                  <a:schemeClr val="dk1"/>
                </a:solidFill>
                <a:latin typeface="Arial"/>
                <a:ea typeface="Arial"/>
                <a:cs typeface="Arial"/>
                <a:sym typeface="Arial"/>
              </a:rPr>
            </a:b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The cloud services should comply with web service standards - Simple Object Access Protocol (SOAP) and Representational State Transfer (REST) .</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9" name="Shape 129"/>
        <p:cNvGrpSpPr/>
        <p:nvPr/>
      </p:nvGrpSpPr>
      <p:grpSpPr>
        <a:xfrm>
          <a:off x="0" y="0"/>
          <a:ext cx="0" cy="0"/>
          <a:chOff x="0" y="0"/>
          <a:chExt cx="0" cy="0"/>
        </a:xfrm>
      </p:grpSpPr>
      <p:pic>
        <p:nvPicPr>
          <p:cNvPr id="130" name="Shape 130"/>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31" name="Shape 131"/>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32" name="Shape 132"/>
          <p:cNvSpPr txBox="1"/>
          <p:nvPr/>
        </p:nvSpPr>
        <p:spPr>
          <a:xfrm>
            <a:off x="67275" y="751350"/>
            <a:ext cx="8960399" cy="9083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rgbClr val="3D85C6"/>
              </a:buClr>
              <a:buSzPct val="25000"/>
              <a:buFont typeface="Calibri"/>
              <a:buNone/>
            </a:pPr>
            <a:r>
              <a:rPr b="1" i="0" lang="en-US" sz="4400" u="none" cap="none" strike="noStrike">
                <a:solidFill>
                  <a:srgbClr val="3D85C6"/>
                </a:solidFill>
                <a:latin typeface="Calibri"/>
                <a:ea typeface="Calibri"/>
                <a:cs typeface="Calibri"/>
                <a:sym typeface="Calibri"/>
              </a:rPr>
              <a:t>Challenges and Concerns</a:t>
            </a:r>
          </a:p>
        </p:txBody>
      </p:sp>
      <p:sp>
        <p:nvSpPr>
          <p:cNvPr id="133" name="Shape 133"/>
          <p:cNvSpPr txBox="1"/>
          <p:nvPr/>
        </p:nvSpPr>
        <p:spPr>
          <a:xfrm>
            <a:off x="179425" y="1626075"/>
            <a:ext cx="8848199" cy="42054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Energy efficiency and battery life</a:t>
            </a: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Limited storage</a:t>
            </a: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Resource adaptability</a:t>
            </a: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CPU overhead </a:t>
            </a: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Network overhead with limited bandwidth</a:t>
            </a:r>
            <a:br>
              <a:rPr b="0" i="0" lang="en-US" sz="1800" u="none" cap="none" strike="noStrike">
                <a:solidFill>
                  <a:schemeClr val="dk1"/>
                </a:solidFill>
                <a:latin typeface="Arial"/>
                <a:ea typeface="Arial"/>
                <a:cs typeface="Arial"/>
                <a:sym typeface="Arial"/>
              </a:rPr>
            </a:b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There are two major concerns in mobile sensing. First is user participation, user has to trigger the sensors to measure the data, which may consume much power. also user needs to upload the data which will consume 3G data quota or user might need to move to a particular location to sense the data </a:t>
            </a:r>
          </a:p>
          <a:p>
            <a:pPr indent="0" lvl="0" marL="0" marR="0" rtl="0" algn="l">
              <a:lnSpc>
                <a:spcPct val="100000"/>
              </a:lnSpc>
              <a:spcBef>
                <a:spcPts val="0"/>
              </a:spcBef>
              <a:spcAft>
                <a:spcPts val="0"/>
              </a:spcAft>
              <a:buClr>
                <a:srgbClr val="000000"/>
              </a:buClr>
              <a:buFont typeface="Arial"/>
              <a:buNone/>
            </a:pPr>
            <a:r>
              <a:t/>
            </a:r>
            <a:endParaRPr b="0" i="0" sz="1800" u="none" cap="none" strike="noStrike">
              <a:solidFill>
                <a:schemeClr val="dk1"/>
              </a:solidFill>
              <a:latin typeface="Arial"/>
              <a:ea typeface="Arial"/>
              <a:cs typeface="Arial"/>
              <a:sym typeface="Arial"/>
            </a:endParaRPr>
          </a:p>
          <a:p>
            <a:pPr indent="-342900" lvl="0" marL="457200" marR="0" rtl="0" algn="l">
              <a:lnSpc>
                <a:spcPct val="100000"/>
              </a:lnSpc>
              <a:spcBef>
                <a:spcPts val="0"/>
              </a:spcBef>
              <a:spcAft>
                <a:spcPts val="0"/>
              </a:spcAft>
              <a:buClr>
                <a:schemeClr val="dk1"/>
              </a:buClr>
              <a:buSzPct val="100000"/>
              <a:buFont typeface="Arial"/>
              <a:buChar char="●"/>
            </a:pPr>
            <a:r>
              <a:rPr b="0" i="0" lang="en-US" sz="1800" u="none" cap="none" strike="noStrike">
                <a:solidFill>
                  <a:schemeClr val="dk1"/>
                </a:solidFill>
                <a:latin typeface="Arial"/>
                <a:ea typeface="Arial"/>
                <a:cs typeface="Arial"/>
                <a:sym typeface="Arial"/>
              </a:rPr>
              <a:t>Second is privacy, private information can be obtained from the users’ contributed data. Such privacy concerns and extra efforts required by the user to gather the data may hinder the user’s participation </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7" name="Shape 137"/>
        <p:cNvGrpSpPr/>
        <p:nvPr/>
      </p:nvGrpSpPr>
      <p:grpSpPr>
        <a:xfrm>
          <a:off x="0" y="0"/>
          <a:ext cx="0" cy="0"/>
          <a:chOff x="0" y="0"/>
          <a:chExt cx="0" cy="0"/>
        </a:xfrm>
      </p:grpSpPr>
      <p:pic>
        <p:nvPicPr>
          <p:cNvPr id="138" name="Shape 138"/>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39" name="Shape 139"/>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40" name="Shape 140"/>
          <p:cNvSpPr txBox="1"/>
          <p:nvPr/>
        </p:nvSpPr>
        <p:spPr>
          <a:xfrm>
            <a:off x="262225" y="801200"/>
            <a:ext cx="72036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Sensors and Mobile sensors</a:t>
            </a:r>
          </a:p>
        </p:txBody>
      </p:sp>
      <p:sp>
        <p:nvSpPr>
          <p:cNvPr id="141" name="Shape 141"/>
          <p:cNvSpPr txBox="1"/>
          <p:nvPr>
            <p:ph idx="1" type="subTitle"/>
          </p:nvPr>
        </p:nvSpPr>
        <p:spPr>
          <a:xfrm>
            <a:off x="262225" y="1546625"/>
            <a:ext cx="4099200" cy="42117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Sensors: Sensors are devices that can detect and respond to some kind of input from the surrounding and produces a result output on a display</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Mobile Sensors: Sensors which posses the quality of mobility.</a:t>
            </a:r>
          </a:p>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Comparison between sensors and mobile sensors.</a:t>
            </a:r>
          </a:p>
          <a:p>
            <a:pPr indent="0" lvl="0" marL="0" marR="0" rtl="0" algn="l">
              <a:lnSpc>
                <a:spcPct val="100000"/>
              </a:lnSpc>
              <a:spcBef>
                <a:spcPts val="640"/>
              </a:spcBef>
              <a:spcAft>
                <a:spcPts val="0"/>
              </a:spcAft>
              <a:buClr>
                <a:srgbClr val="888888"/>
              </a:buClr>
              <a:buSzPct val="25000"/>
              <a:buFont typeface="Arial"/>
              <a:buNone/>
            </a:pPr>
            <a:r>
              <a:t/>
            </a:r>
            <a:endParaRPr b="0" i="0" sz="1800" u="none" cap="none" strike="noStrike">
              <a:solidFill>
                <a:srgbClr val="000000"/>
              </a:solidFill>
              <a:latin typeface="Arial"/>
              <a:ea typeface="Arial"/>
              <a:cs typeface="Arial"/>
              <a:sym typeface="Arial"/>
            </a:endParaRPr>
          </a:p>
        </p:txBody>
      </p:sp>
      <p:graphicFrame>
        <p:nvGraphicFramePr>
          <p:cNvPr id="142" name="Shape 142"/>
          <p:cNvGraphicFramePr/>
          <p:nvPr/>
        </p:nvGraphicFramePr>
        <p:xfrm>
          <a:off x="4605325" y="1546625"/>
          <a:ext cx="3000000" cy="3000000"/>
        </p:xfrm>
        <a:graphic>
          <a:graphicData uri="http://schemas.openxmlformats.org/drawingml/2006/table">
            <a:tbl>
              <a:tblPr>
                <a:noFill/>
                <a:tableStyleId>{A003F49C-D654-4911-A35A-60B74C32C346}</a:tableStyleId>
              </a:tblPr>
              <a:tblGrid>
                <a:gridCol w="1196200"/>
                <a:gridCol w="1621350"/>
                <a:gridCol w="1621350"/>
              </a:tblGrid>
              <a:tr h="410775">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 </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Sensor</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Mobile Sensor</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281675">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Motion</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Stationery</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Mobile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570350">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Area Constraints</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Yes</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No</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570350">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Power Management</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More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Less</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570350">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Cost</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High</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Low</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r h="570350">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Maintenance</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High</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c>
                  <a:txBody>
                    <a:bodyPr>
                      <a:noAutofit/>
                    </a:bodyPr>
                    <a:lstStyle/>
                    <a:p>
                      <a:pPr indent="0" lvl="0" marL="0" marR="0" rtl="0" algn="ctr">
                        <a:lnSpc>
                          <a:spcPct val="115000"/>
                        </a:lnSpc>
                        <a:spcBef>
                          <a:spcPts val="0"/>
                        </a:spcBef>
                        <a:spcAft>
                          <a:spcPts val="0"/>
                        </a:spcAft>
                        <a:buClr>
                          <a:srgbClr val="000000"/>
                        </a:buClr>
                        <a:buSzPct val="25000"/>
                        <a:buFont typeface="Arial"/>
                        <a:buNone/>
                      </a:pPr>
                      <a:r>
                        <a:rPr lang="en-US" sz="1400" u="none" cap="none" strike="noStrike"/>
                        <a:t>Low</a:t>
                      </a:r>
                    </a:p>
                  </a:txBody>
                  <a:tcPr marT="91425" marB="91425" marR="68575" marL="68575">
                    <a:lnL cap="flat" cmpd="sng" w="12700">
                      <a:solidFill>
                        <a:srgbClr val="000000"/>
                      </a:solidFill>
                      <a:prstDash val="solid"/>
                      <a:round/>
                      <a:headEnd len="med" w="med" type="none"/>
                      <a:tailEnd len="med" w="med" type="none"/>
                    </a:lnL>
                    <a:lnR cap="flat" cmpd="sng" w="12700">
                      <a:solidFill>
                        <a:srgbClr val="000000"/>
                      </a:solidFill>
                      <a:prstDash val="solid"/>
                      <a:round/>
                      <a:headEnd len="med" w="med" type="none"/>
                      <a:tailEnd len="med" w="med" type="none"/>
                    </a:lnR>
                    <a:lnT cap="flat" cmpd="sng" w="12700">
                      <a:solidFill>
                        <a:srgbClr val="000000"/>
                      </a:solidFill>
                      <a:prstDash val="solid"/>
                      <a:round/>
                      <a:headEnd len="med" w="med" type="none"/>
                      <a:tailEnd len="med" w="med" type="none"/>
                    </a:lnT>
                    <a:lnB cap="flat" cmpd="sng" w="12700">
                      <a:solidFill>
                        <a:srgbClr val="000000"/>
                      </a:solidFill>
                      <a:prstDash val="solid"/>
                      <a:round/>
                      <a:headEnd len="med" w="med" type="none"/>
                      <a:tailEnd len="med" w="med"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6" name="Shape 146"/>
        <p:cNvGrpSpPr/>
        <p:nvPr/>
      </p:nvGrpSpPr>
      <p:grpSpPr>
        <a:xfrm>
          <a:off x="0" y="0"/>
          <a:ext cx="0" cy="0"/>
          <a:chOff x="0" y="0"/>
          <a:chExt cx="0" cy="0"/>
        </a:xfrm>
      </p:grpSpPr>
      <p:pic>
        <p:nvPicPr>
          <p:cNvPr id="147" name="Shape 147"/>
          <p:cNvPicPr preferRelativeResize="0"/>
          <p:nvPr/>
        </p:nvPicPr>
        <p:blipFill rotWithShape="1">
          <a:blip r:embed="rId3">
            <a:alphaModFix/>
          </a:blip>
          <a:srcRect b="0" l="0" r="0" t="0"/>
          <a:stretch/>
        </p:blipFill>
        <p:spPr>
          <a:xfrm>
            <a:off x="12700" y="0"/>
            <a:ext cx="9125099" cy="5943599"/>
          </a:xfrm>
          <a:prstGeom prst="rect">
            <a:avLst/>
          </a:prstGeom>
          <a:noFill/>
          <a:ln>
            <a:noFill/>
          </a:ln>
        </p:spPr>
      </p:pic>
      <p:sp>
        <p:nvSpPr>
          <p:cNvPr id="148" name="Shape 148"/>
          <p:cNvSpPr txBox="1"/>
          <p:nvPr/>
        </p:nvSpPr>
        <p:spPr>
          <a:xfrm>
            <a:off x="2736316" y="113905"/>
            <a:ext cx="5066699" cy="490199"/>
          </a:xfrm>
          <a:prstGeom prst="rect">
            <a:avLst/>
          </a:prstGeom>
          <a:noFill/>
          <a:ln>
            <a:noFill/>
          </a:ln>
        </p:spPr>
        <p:txBody>
          <a:bodyPr anchorCtr="0" anchor="ctr" bIns="45700" lIns="91425" rIns="91425" tIns="45700">
            <a:noAutofit/>
          </a:bodyPr>
          <a:lstStyle/>
          <a:p>
            <a:pPr indent="0" lvl="0" marL="0" marR="0" rtl="0" algn="l">
              <a:lnSpc>
                <a:spcPct val="100000"/>
              </a:lnSpc>
              <a:spcBef>
                <a:spcPts val="0"/>
              </a:spcBef>
              <a:spcAft>
                <a:spcPts val="0"/>
              </a:spcAft>
              <a:buClr>
                <a:schemeClr val="lt1"/>
              </a:buClr>
              <a:buSzPct val="25000"/>
              <a:buFont typeface="Arial"/>
              <a:buNone/>
            </a:pPr>
            <a:r>
              <a:rPr b="0" i="0" lang="en-US" sz="1600" u="none" cap="none" strike="noStrike">
                <a:solidFill>
                  <a:schemeClr val="lt1"/>
                </a:solidFill>
                <a:latin typeface="Arial"/>
                <a:ea typeface="Arial"/>
                <a:cs typeface="Arial"/>
                <a:sym typeface="Arial"/>
              </a:rPr>
              <a:t>SJSU Washington Square </a:t>
            </a:r>
          </a:p>
        </p:txBody>
      </p:sp>
      <p:sp>
        <p:nvSpPr>
          <p:cNvPr id="149" name="Shape 149"/>
          <p:cNvSpPr txBox="1"/>
          <p:nvPr/>
        </p:nvSpPr>
        <p:spPr>
          <a:xfrm>
            <a:off x="262225" y="801200"/>
            <a:ext cx="7913700" cy="7455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3C78D8"/>
              </a:buClr>
              <a:buSzPct val="25000"/>
              <a:buFont typeface="Calibri"/>
              <a:buNone/>
            </a:pPr>
            <a:r>
              <a:rPr b="1" i="0" lang="en-US" sz="4400" u="none" cap="none" strike="noStrike">
                <a:solidFill>
                  <a:srgbClr val="3C78D8"/>
                </a:solidFill>
                <a:latin typeface="Calibri"/>
                <a:ea typeface="Calibri"/>
                <a:cs typeface="Calibri"/>
                <a:sym typeface="Calibri"/>
              </a:rPr>
              <a:t>Mobile Sensors Classification</a:t>
            </a:r>
          </a:p>
        </p:txBody>
      </p:sp>
      <p:sp>
        <p:nvSpPr>
          <p:cNvPr id="150" name="Shape 150"/>
          <p:cNvSpPr txBox="1"/>
          <p:nvPr>
            <p:ph idx="1" type="subTitle"/>
          </p:nvPr>
        </p:nvSpPr>
        <p:spPr>
          <a:xfrm>
            <a:off x="262225" y="1546625"/>
            <a:ext cx="8454900" cy="1314900"/>
          </a:xfrm>
          <a:prstGeom prst="rect">
            <a:avLst/>
          </a:prstGeom>
          <a:noFill/>
          <a:ln>
            <a:noFill/>
          </a:ln>
        </p:spPr>
        <p:txBody>
          <a:bodyPr anchorCtr="0" anchor="t" bIns="91425" lIns="91425" rIns="91425" tIns="91425">
            <a:noAutofit/>
          </a:bodyPr>
          <a:lstStyle/>
          <a:p>
            <a:pPr indent="-342900" lvl="0" marL="4572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Classification of Mobile sensors is based on two bases</a:t>
            </a:r>
          </a:p>
          <a:p>
            <a:pPr indent="-342900" lvl="1" marL="9144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Physical properties</a:t>
            </a:r>
          </a:p>
          <a:p>
            <a:pPr indent="-342900" lvl="1" marL="914400" marR="0" rtl="0" algn="l">
              <a:lnSpc>
                <a:spcPct val="100000"/>
              </a:lnSpc>
              <a:spcBef>
                <a:spcPts val="0"/>
              </a:spcBef>
              <a:spcAft>
                <a:spcPts val="0"/>
              </a:spcAft>
              <a:buClr>
                <a:srgbClr val="000000"/>
              </a:buClr>
              <a:buSzPct val="100000"/>
              <a:buFont typeface="Arial"/>
              <a:buChar char="○"/>
            </a:pPr>
            <a:r>
              <a:rPr b="0" i="0" lang="en-US" sz="1800" u="none" cap="none" strike="noStrike">
                <a:solidFill>
                  <a:srgbClr val="000000"/>
                </a:solidFill>
                <a:latin typeface="Arial"/>
                <a:ea typeface="Arial"/>
                <a:cs typeface="Arial"/>
                <a:sym typeface="Arial"/>
              </a:rPr>
              <a:t>Applications/Uses</a:t>
            </a:r>
          </a:p>
          <a:p>
            <a:pPr indent="0" lvl="0" marL="0" marR="0" rtl="0" algn="l">
              <a:lnSpc>
                <a:spcPct val="100000"/>
              </a:lnSpc>
              <a:spcBef>
                <a:spcPts val="0"/>
              </a:spcBef>
              <a:spcAft>
                <a:spcPts val="0"/>
              </a:spcAft>
              <a:buClr>
                <a:srgbClr val="888888"/>
              </a:buClr>
              <a:buSzPct val="25000"/>
              <a:buFont typeface="Arial"/>
              <a:buNone/>
            </a:pPr>
            <a:r>
              <a:t/>
            </a:r>
            <a:endParaRPr b="0" i="0" sz="1800" u="none" cap="none" strike="noStrike">
              <a:solidFill>
                <a:srgbClr val="000000"/>
              </a:solidFill>
              <a:latin typeface="Arial"/>
              <a:ea typeface="Arial"/>
              <a:cs typeface="Arial"/>
              <a:sym typeface="Arial"/>
            </a:endParaRPr>
          </a:p>
        </p:txBody>
      </p:sp>
      <p:sp>
        <p:nvSpPr>
          <p:cNvPr id="151" name="Shape 151"/>
          <p:cNvSpPr/>
          <p:nvPr/>
        </p:nvSpPr>
        <p:spPr>
          <a:xfrm>
            <a:off x="3866350" y="2634750"/>
            <a:ext cx="1417800" cy="6741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r>
              <a:rPr b="0" i="0" lang="en-US" sz="1400" u="none" cap="none" strike="noStrike">
                <a:solidFill>
                  <a:srgbClr val="000000"/>
                </a:solidFill>
                <a:latin typeface="Arial"/>
                <a:ea typeface="Arial"/>
                <a:cs typeface="Arial"/>
                <a:sym typeface="Arial"/>
              </a:rPr>
              <a:t>Mobile sensors</a:t>
            </a:r>
          </a:p>
        </p:txBody>
      </p:sp>
      <p:sp>
        <p:nvSpPr>
          <p:cNvPr id="152" name="Shape 152"/>
          <p:cNvSpPr/>
          <p:nvPr/>
        </p:nvSpPr>
        <p:spPr>
          <a:xfrm>
            <a:off x="883525" y="4100525"/>
            <a:ext cx="1852800" cy="6741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r>
              <a:rPr b="0" i="0" lang="en-US" sz="1400" u="none" cap="none" strike="noStrike">
                <a:solidFill>
                  <a:srgbClr val="000000"/>
                </a:solidFill>
                <a:latin typeface="Arial"/>
                <a:ea typeface="Arial"/>
                <a:cs typeface="Arial"/>
                <a:sym typeface="Arial"/>
              </a:rPr>
              <a:t>Physical Properties</a:t>
            </a:r>
          </a:p>
        </p:txBody>
      </p:sp>
      <p:sp>
        <p:nvSpPr>
          <p:cNvPr id="153" name="Shape 153"/>
          <p:cNvSpPr/>
          <p:nvPr/>
        </p:nvSpPr>
        <p:spPr>
          <a:xfrm>
            <a:off x="6536725" y="4100525"/>
            <a:ext cx="1639200" cy="674100"/>
          </a:xfrm>
          <a:prstGeom prst="rect">
            <a:avLst/>
          </a:prstGeom>
          <a:solidFill>
            <a:schemeClr val="lt2"/>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r>
              <a:rPr b="0" i="0" lang="en-US" sz="1400" u="none" cap="none" strike="noStrike">
                <a:solidFill>
                  <a:srgbClr val="000000"/>
                </a:solidFill>
                <a:latin typeface="Arial"/>
                <a:ea typeface="Arial"/>
                <a:cs typeface="Arial"/>
                <a:sym typeface="Arial"/>
              </a:rPr>
              <a:t>Application/Uses</a:t>
            </a:r>
          </a:p>
        </p:txBody>
      </p:sp>
      <p:cxnSp>
        <p:nvCxnSpPr>
          <p:cNvPr id="154" name="Shape 154"/>
          <p:cNvCxnSpPr>
            <a:stCxn id="151" idx="2"/>
            <a:endCxn id="152" idx="0"/>
          </p:cNvCxnSpPr>
          <p:nvPr/>
        </p:nvCxnSpPr>
        <p:spPr>
          <a:xfrm flipH="1">
            <a:off x="1809850" y="3308850"/>
            <a:ext cx="2765400" cy="791700"/>
          </a:xfrm>
          <a:prstGeom prst="straightConnector1">
            <a:avLst/>
          </a:prstGeom>
          <a:noFill/>
          <a:ln cap="flat" cmpd="sng" w="38100">
            <a:solidFill>
              <a:schemeClr val="dk2"/>
            </a:solidFill>
            <a:prstDash val="solid"/>
            <a:round/>
            <a:headEnd len="med" w="med" type="none"/>
            <a:tailEnd len="lg" w="lg" type="triangle"/>
          </a:ln>
        </p:spPr>
      </p:cxnSp>
      <p:cxnSp>
        <p:nvCxnSpPr>
          <p:cNvPr id="155" name="Shape 155"/>
          <p:cNvCxnSpPr>
            <a:stCxn id="151" idx="2"/>
            <a:endCxn id="153" idx="0"/>
          </p:cNvCxnSpPr>
          <p:nvPr/>
        </p:nvCxnSpPr>
        <p:spPr>
          <a:xfrm>
            <a:off x="4575250" y="3308850"/>
            <a:ext cx="2781000" cy="791700"/>
          </a:xfrm>
          <a:prstGeom prst="straightConnector1">
            <a:avLst/>
          </a:prstGeom>
          <a:noFill/>
          <a:ln cap="flat" cmpd="sng" w="38100">
            <a:solidFill>
              <a:schemeClr val="dk2"/>
            </a:solidFill>
            <a:prstDash val="solid"/>
            <a:round/>
            <a:headEnd len="med" w="med" type="none"/>
            <a:tailEnd len="lg" w="lg" type="triangle"/>
          </a:ln>
        </p:spPr>
      </p:cxn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